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41" autoAdjust="0"/>
    <p:restoredTop sz="94660"/>
  </p:normalViewPr>
  <p:slideViewPr>
    <p:cSldViewPr snapToGrid="0">
      <p:cViewPr>
        <p:scale>
          <a:sx n="66" d="100"/>
          <a:sy n="66" d="100"/>
        </p:scale>
        <p:origin x="2022" y="2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365A-3435-1087-85BD-2DA3338CB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859F47-E375-CA7C-AF7D-22DABCFF09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CCF84-DF3D-6AC4-CB6A-1A20920F1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697C7-1024-8285-7828-81EB55F55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50299-728B-9E8B-8528-729343F4F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946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A7567-BCC2-2725-26FB-B7BDF5ECA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E9CCDB-5266-1D78-CEA4-2341B1F86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1C961-368D-F42A-761C-002FD30FB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C58D2-58A9-6AF6-E17F-135083C0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59CEA-199F-B2ED-9C1D-EFF528CEB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41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1820E6-7C3A-5B03-5390-A043F8AED3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414E82-FB13-6CB9-711B-F0AE7860E7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93B06-ACA4-B757-2FEF-5377AEEFC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1F3B5-0E3F-A657-F9BB-E81C1227A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B734A-5655-7159-F94D-C760D1CE5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04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E320F-02C6-5B12-BC24-6C60AEFBC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0A984-BADB-1726-68D8-58F5A9AD2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DE80B-9EED-CAE2-E8E0-D648DDBC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C7956-8F4E-C612-9675-D052E5337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03639-9BDA-895B-B2E9-CA4675B62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03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8241A-3C70-0CF9-D360-D37CE336A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D4DF5-1627-8094-CD05-986B72E86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29D7E-46C3-A64F-85A8-847FD14AE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FAC51-F9BD-A929-16DC-353166539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8B82F-D3B9-07F7-ACEC-3BE2A497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1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C90E-6F22-27AD-5187-5B6939A36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273FA-651D-D7A2-B474-FB08487A67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BDD8A1-4516-55F6-7981-2B057C09C1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2D3B84-3E91-E0BA-722E-5F1E56D03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26E5D-F311-FB9B-BB6D-BB2C48C22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E923C-438D-EC3D-B066-84F7479FF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8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8A2E-AED1-CE6E-EA82-A2CB4404A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42127-A04C-C0E4-CCD1-B4CBF8E67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76C781-8B17-8D29-4103-0869369963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93F2BA-B4F2-C755-0561-6F2C8AB5FD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A8B69B-10D8-3B87-3A26-367A01E207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EE8F66-1349-CA6B-C2F1-800BF11D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7B20CC-DA99-91E3-8749-D35D19A8D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BB3739-42B9-0005-4133-A7FC6D97E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357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EA01C-02DC-1487-8D66-AC6CFE6BE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9E0561-71B8-EE28-AAA6-ACC79E312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025ADC-524E-CCCC-26EC-131326DEF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5E6EC5-A559-EFE1-161F-A19EC866E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49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7BF3A2-2F1C-A1A1-D9C8-C800A6302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C711B6-9CAA-EA86-6095-FD09374D9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C10B56-6986-9FB2-CD2F-155357DB4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869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F3E58-F767-7040-2215-FCDC5A072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B78AB-2811-93DA-872B-EFC95F4BC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EAC584-F179-2CC9-66B4-F2608B707D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310DE8-AE88-5DC6-3FA7-5216B12AF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106E2-A2A9-516B-9110-38049BB3C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166D5-E2C4-D9CB-D1E7-4E2EF40A4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258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98D55-CB2A-FF1A-C0F2-080E323B4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BEE201-348F-BA3D-C1A8-C0E5E64EFD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5EFBD6-8818-E56E-4654-30A04BB1C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C5FB50-5C14-8310-A2BE-C6A695E3D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DF8324-863F-01C2-E46C-FC398C531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FA5D89-857F-3FC8-D216-F4D2D9D4E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15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524B66-B46E-C0ED-9365-576618581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ABB84-5FCF-1221-50AC-CFA7A820F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37622-1478-1D02-5B94-9B324AA13A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4F9E6-EA09-4ABA-8F2F-DD0E70425241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5A2AE-D503-F8C7-835C-9A2FBE49E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8BDBC-52F0-1227-C0A6-C93BBFC07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6AC99-56A0-4DC9-B71C-A52DB1ED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817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E19DE-A6C1-D4FF-2B91-143D8EC5C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565836"/>
            <a:ext cx="9144000" cy="2387600"/>
          </a:xfrm>
        </p:spPr>
        <p:txBody>
          <a:bodyPr/>
          <a:lstStyle/>
          <a:p>
            <a:r>
              <a:rPr lang="en-US" b="1" dirty="0">
                <a:latin typeface="Bookman Old Style" panose="02050604050505020204" pitchFamily="18" charset="0"/>
              </a:rPr>
              <a:t>Boba Phone</a:t>
            </a:r>
            <a:br>
              <a:rPr lang="en-US" b="1" dirty="0">
                <a:latin typeface="Bookman Old Style" panose="02050604050505020204" pitchFamily="18" charset="0"/>
              </a:rPr>
            </a:br>
            <a:r>
              <a:rPr lang="en-US" b="1" dirty="0">
                <a:latin typeface="Bookman Old Style" panose="02050604050505020204" pitchFamily="18" charset="0"/>
              </a:rPr>
              <a:t>Bank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B0D3141B-92DD-993D-024A-E89DBCCEB91D}"/>
              </a:ext>
            </a:extLst>
          </p:cNvPr>
          <p:cNvSpPr/>
          <p:nvPr/>
        </p:nvSpPr>
        <p:spPr>
          <a:xfrm>
            <a:off x="1378424" y="1019927"/>
            <a:ext cx="9435152" cy="4818146"/>
          </a:xfrm>
          <a:prstGeom prst="flowChartProcess">
            <a:avLst/>
          </a:prstGeom>
          <a:noFill/>
          <a:ln w="6350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8E12F4-C8D4-BE23-E520-156D3CF41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00544">
            <a:off x="-831019" y="-3905841"/>
            <a:ext cx="3513323" cy="3513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3137CB4-86B2-DAD4-01A5-595EB3DB0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2511">
            <a:off x="8073788" y="-4833776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0018460-E8B8-FC04-DF80-7C5E7DB40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9215" y="4989304"/>
            <a:ext cx="1862785" cy="171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27076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B0D3141B-92DD-993D-024A-E89DBCCEB91D}"/>
              </a:ext>
            </a:extLst>
          </p:cNvPr>
          <p:cNvSpPr/>
          <p:nvPr/>
        </p:nvSpPr>
        <p:spPr>
          <a:xfrm>
            <a:off x="1378424" y="1019927"/>
            <a:ext cx="9435152" cy="4818146"/>
          </a:xfrm>
          <a:prstGeom prst="flowChartProcess">
            <a:avLst/>
          </a:prstGeom>
          <a:noFill/>
          <a:ln w="6350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8E12F4-C8D4-BE23-E520-156D3CF41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00544">
            <a:off x="605895" y="1336436"/>
            <a:ext cx="3513323" cy="3513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3137CB4-86B2-DAD4-01A5-595EB3DB0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2511">
            <a:off x="5934212" y="540657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0018460-E8B8-FC04-DF80-7C5E7DB40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9215" y="4989304"/>
            <a:ext cx="1862785" cy="171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1E19DE-A6C1-D4FF-2B91-143D8EC5C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en-US" b="1" dirty="0">
                <a:latin typeface="Bookman Old Style" panose="02050604050505020204" pitchFamily="18" charset="0"/>
              </a:rPr>
              <a:t>Boba Phone</a:t>
            </a:r>
            <a:br>
              <a:rPr lang="en-US" b="1" dirty="0">
                <a:latin typeface="Bookman Old Style" panose="02050604050505020204" pitchFamily="18" charset="0"/>
              </a:rPr>
            </a:br>
            <a:r>
              <a:rPr lang="en-US" b="1" dirty="0">
                <a:latin typeface="Bookman Old Style" panose="02050604050505020204" pitchFamily="18" charset="0"/>
              </a:rPr>
              <a:t>Bank</a:t>
            </a:r>
          </a:p>
        </p:txBody>
      </p:sp>
    </p:spTree>
    <p:extLst>
      <p:ext uri="{BB962C8B-B14F-4D97-AF65-F5344CB8AC3E}">
        <p14:creationId xmlns:p14="http://schemas.microsoft.com/office/powerpoint/2010/main" val="13655683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B0D3141B-92DD-993D-024A-E89DBCCEB91D}"/>
              </a:ext>
            </a:extLst>
          </p:cNvPr>
          <p:cNvSpPr/>
          <p:nvPr/>
        </p:nvSpPr>
        <p:spPr>
          <a:xfrm>
            <a:off x="1378424" y="8899594"/>
            <a:ext cx="9435152" cy="4818146"/>
          </a:xfrm>
          <a:prstGeom prst="flowChartProcess">
            <a:avLst/>
          </a:prstGeom>
          <a:noFill/>
          <a:ln w="6350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8E12F4-C8D4-BE23-E520-156D3CF41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00544">
            <a:off x="-3700635" y="-4091000"/>
            <a:ext cx="3513323" cy="3513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3137CB4-86B2-DAD4-01A5-595EB3DB0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52511">
            <a:off x="9208354" y="-5622423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0018460-E8B8-FC04-DF80-7C5E7DB40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187" y="468097"/>
            <a:ext cx="6427625" cy="592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1E19DE-A6C1-D4FF-2B91-143D8EC5C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114867"/>
            <a:ext cx="9144000" cy="2387600"/>
          </a:xfrm>
        </p:spPr>
        <p:txBody>
          <a:bodyPr/>
          <a:lstStyle/>
          <a:p>
            <a:r>
              <a:rPr lang="en-US" b="1" dirty="0">
                <a:latin typeface="Bookman Old Style" panose="02050604050505020204" pitchFamily="18" charset="0"/>
              </a:rPr>
              <a:t>Boba Phone</a:t>
            </a:r>
            <a:br>
              <a:rPr lang="en-US" b="1" dirty="0">
                <a:latin typeface="Bookman Old Style" panose="02050604050505020204" pitchFamily="18" charset="0"/>
              </a:rPr>
            </a:br>
            <a:r>
              <a:rPr lang="en-US" b="1" dirty="0">
                <a:latin typeface="Bookman Old Style" panose="02050604050505020204" pitchFamily="18" charset="0"/>
              </a:rPr>
              <a:t>Bank</a:t>
            </a:r>
          </a:p>
        </p:txBody>
      </p:sp>
    </p:spTree>
    <p:extLst>
      <p:ext uri="{BB962C8B-B14F-4D97-AF65-F5344CB8AC3E}">
        <p14:creationId xmlns:p14="http://schemas.microsoft.com/office/powerpoint/2010/main" val="7211297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BCDD1CE5-4F40-9FC2-68F6-641786D05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46398" y="-11292292"/>
            <a:ext cx="26884795" cy="38347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0018460-E8B8-FC04-DF80-7C5E7DB40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187" y="468097"/>
            <a:ext cx="6427625" cy="592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9251C2-49BD-F449-73E5-091540373892}"/>
              </a:ext>
            </a:extLst>
          </p:cNvPr>
          <p:cNvSpPr/>
          <p:nvPr/>
        </p:nvSpPr>
        <p:spPr>
          <a:xfrm>
            <a:off x="-11748836" y="-100794"/>
            <a:ext cx="2482230" cy="1137782"/>
          </a:xfrm>
          <a:prstGeom prst="rect">
            <a:avLst/>
          </a:prstGeom>
          <a:solidFill>
            <a:schemeClr val="bg1">
              <a:lumMod val="25000"/>
            </a:schemeClr>
          </a:solidFill>
          <a:ln>
            <a:solidFill>
              <a:schemeClr val="bg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AB01894-6787-C7A2-A98E-B88451966F8E}"/>
              </a:ext>
            </a:extLst>
          </p:cNvPr>
          <p:cNvGrpSpPr/>
          <p:nvPr/>
        </p:nvGrpSpPr>
        <p:grpSpPr>
          <a:xfrm>
            <a:off x="-12190936" y="13389980"/>
            <a:ext cx="3366430" cy="2519548"/>
            <a:chOff x="-363415" y="5526140"/>
            <a:chExt cx="3366430" cy="2519548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1A5EA62-EB63-5E0F-6C51-EE292735498D}"/>
                </a:ext>
              </a:extLst>
            </p:cNvPr>
            <p:cNvSpPr/>
            <p:nvPr/>
          </p:nvSpPr>
          <p:spPr>
            <a:xfrm>
              <a:off x="0" y="5690680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FD3F1F0-BF85-8F3B-B229-8318E29F8653}"/>
                </a:ext>
              </a:extLst>
            </p:cNvPr>
            <p:cNvSpPr/>
            <p:nvPr/>
          </p:nvSpPr>
          <p:spPr>
            <a:xfrm>
              <a:off x="491596" y="6410278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E0E735C-2E1C-2DA6-5EE2-D3930F496567}"/>
                </a:ext>
              </a:extLst>
            </p:cNvPr>
            <p:cNvSpPr/>
            <p:nvPr/>
          </p:nvSpPr>
          <p:spPr>
            <a:xfrm>
              <a:off x="-363415" y="646889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EFF6F6B-01E6-F520-B34F-D7DAB84C91D3}"/>
                </a:ext>
              </a:extLst>
            </p:cNvPr>
            <p:cNvSpPr/>
            <p:nvPr/>
          </p:nvSpPr>
          <p:spPr>
            <a:xfrm>
              <a:off x="866111" y="5526141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7DDFC31-6899-C2E7-9282-152A8D42D07A}"/>
                </a:ext>
              </a:extLst>
            </p:cNvPr>
            <p:cNvSpPr/>
            <p:nvPr/>
          </p:nvSpPr>
          <p:spPr>
            <a:xfrm>
              <a:off x="1440469" y="6304354"/>
              <a:ext cx="679938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4C922AF-14DF-3572-BA23-F6B51F044012}"/>
                </a:ext>
              </a:extLst>
            </p:cNvPr>
            <p:cNvSpPr/>
            <p:nvPr/>
          </p:nvSpPr>
          <p:spPr>
            <a:xfrm>
              <a:off x="1031408" y="7188491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AD71CDF-ED9E-B4AB-9F39-91FD3FFEAC69}"/>
                </a:ext>
              </a:extLst>
            </p:cNvPr>
            <p:cNvSpPr/>
            <p:nvPr/>
          </p:nvSpPr>
          <p:spPr>
            <a:xfrm>
              <a:off x="115685" y="726747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6C9FA16-4707-6484-29C3-8778233C6ACF}"/>
                </a:ext>
              </a:extLst>
            </p:cNvPr>
            <p:cNvSpPr/>
            <p:nvPr/>
          </p:nvSpPr>
          <p:spPr>
            <a:xfrm>
              <a:off x="1780438" y="5526140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EB95D49-AEE6-A8E4-875F-748FB5CDC62F}"/>
                </a:ext>
              </a:extLst>
            </p:cNvPr>
            <p:cNvSpPr/>
            <p:nvPr/>
          </p:nvSpPr>
          <p:spPr>
            <a:xfrm>
              <a:off x="2253985" y="629798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D06ACB8-09F1-4F05-C9FA-7C23BFE92058}"/>
                </a:ext>
              </a:extLst>
            </p:cNvPr>
            <p:cNvSpPr/>
            <p:nvPr/>
          </p:nvSpPr>
          <p:spPr>
            <a:xfrm>
              <a:off x="1895397" y="7175749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068567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BCDD1CE5-4F40-9FC2-68F6-641786D05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7407" y="170910"/>
            <a:ext cx="4568409" cy="6516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0018460-E8B8-FC04-DF80-7C5E7DB40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7652" y="2159419"/>
            <a:ext cx="1067918" cy="983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1085E10-F454-40DC-3991-5D0F89AC923E}"/>
              </a:ext>
            </a:extLst>
          </p:cNvPr>
          <p:cNvSpPr txBox="1">
            <a:spLocks/>
          </p:cNvSpPr>
          <p:nvPr/>
        </p:nvSpPr>
        <p:spPr>
          <a:xfrm>
            <a:off x="1028834" y="347213"/>
            <a:ext cx="5657134" cy="10174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Bookman Old Style" panose="02050604050505020204" pitchFamily="18" charset="0"/>
              </a:rPr>
              <a:t>Who We Are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37C897-F951-EE6C-0C48-5BE0CAC7851A}"/>
              </a:ext>
            </a:extLst>
          </p:cNvPr>
          <p:cNvSpPr/>
          <p:nvPr/>
        </p:nvSpPr>
        <p:spPr>
          <a:xfrm>
            <a:off x="-1399387" y="347213"/>
            <a:ext cx="2482230" cy="1137782"/>
          </a:xfrm>
          <a:prstGeom prst="rect">
            <a:avLst/>
          </a:prstGeom>
          <a:solidFill>
            <a:schemeClr val="bg1">
              <a:lumMod val="25000"/>
            </a:schemeClr>
          </a:solidFill>
          <a:ln>
            <a:solidFill>
              <a:schemeClr val="bg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210040-9F88-BC0D-4C40-AB7E1C5C793C}"/>
              </a:ext>
            </a:extLst>
          </p:cNvPr>
          <p:cNvSpPr txBox="1"/>
          <p:nvPr/>
        </p:nvSpPr>
        <p:spPr>
          <a:xfrm>
            <a:off x="554477" y="2003897"/>
            <a:ext cx="634243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20B0604020202020204" pitchFamily="2" charset="0"/>
              </a:rPr>
              <a:t>- Asian Community Development Council (ACDC NV)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20B0604020202020204" pitchFamily="2" charset="0"/>
              </a:rPr>
              <a:t>501 (c)(3) nonpartisan, nonprofit organization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br>
              <a:rPr lang="en-US" sz="2400" b="0" dirty="0">
                <a:effectLst/>
              </a:rPr>
            </a:br>
            <a:r>
              <a:rPr lang="en-US" sz="2400" b="0" dirty="0">
                <a:effectLst/>
              </a:rPr>
              <a:t>- </a:t>
            </a: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20B0604020202020204" pitchFamily="2" charset="0"/>
              </a:rPr>
              <a:t>Our Mission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20B0604020202020204" pitchFamily="2" charset="0"/>
              </a:rPr>
              <a:t>Educate, connect and empower the Asian and Pacific Islander Community in Nevada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2015586-67F0-E3EA-C3D5-8F866A454A85}"/>
              </a:ext>
            </a:extLst>
          </p:cNvPr>
          <p:cNvGrpSpPr/>
          <p:nvPr/>
        </p:nvGrpSpPr>
        <p:grpSpPr>
          <a:xfrm>
            <a:off x="115685" y="7159334"/>
            <a:ext cx="11820645" cy="6489562"/>
            <a:chOff x="246442" y="192055"/>
            <a:chExt cx="11820645" cy="6489562"/>
          </a:xfrm>
        </p:grpSpPr>
        <p:pic>
          <p:nvPicPr>
            <p:cNvPr id="26" name="Picture 4">
              <a:extLst>
                <a:ext uri="{FF2B5EF4-FFF2-40B4-BE49-F238E27FC236}">
                  <a16:creationId xmlns:a16="http://schemas.microsoft.com/office/drawing/2014/main" id="{10129FCE-C4FF-6273-9E00-8AB8F7675D2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00" t="25033" r="2800" b="10732"/>
            <a:stretch/>
          </p:blipFill>
          <p:spPr bwMode="auto">
            <a:xfrm>
              <a:off x="3044844" y="1597772"/>
              <a:ext cx="2908499" cy="33213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FC2A8725-4161-C1F4-EE46-2F43B5C5D5D8}"/>
                </a:ext>
              </a:extLst>
            </p:cNvPr>
            <p:cNvSpPr txBox="1">
              <a:spLocks/>
            </p:cNvSpPr>
            <p:nvPr/>
          </p:nvSpPr>
          <p:spPr>
            <a:xfrm>
              <a:off x="3177538" y="192055"/>
              <a:ext cx="8889549" cy="101749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b="1" dirty="0">
                  <a:latin typeface="Bookman Old Style" panose="02050604050505020204" pitchFamily="18" charset="0"/>
                </a:rPr>
                <a:t>ACDC Outreach Team</a:t>
              </a:r>
            </a:p>
          </p:txBody>
        </p:sp>
        <p:pic>
          <p:nvPicPr>
            <p:cNvPr id="28" name="Picture 2">
              <a:extLst>
                <a:ext uri="{FF2B5EF4-FFF2-40B4-BE49-F238E27FC236}">
                  <a16:creationId xmlns:a16="http://schemas.microsoft.com/office/drawing/2014/main" id="{CA5A7830-F4CB-582A-DD4D-565AEB90442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996" b="1034"/>
            <a:stretch/>
          </p:blipFill>
          <p:spPr bwMode="auto">
            <a:xfrm>
              <a:off x="246442" y="4121297"/>
              <a:ext cx="4065394" cy="2560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5A1F302-EB85-0605-8015-9E39C142E037}"/>
                </a:ext>
              </a:extLst>
            </p:cNvPr>
            <p:cNvSpPr txBox="1"/>
            <p:nvPr/>
          </p:nvSpPr>
          <p:spPr>
            <a:xfrm>
              <a:off x="6344533" y="1209552"/>
              <a:ext cx="5283653" cy="51543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 fontAlgn="base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i="0" u="none" strike="noStrike" dirty="0">
                  <a:solidFill>
                    <a:srgbClr val="EC7C4F"/>
                  </a:solidFill>
                  <a:effectLst/>
                  <a:latin typeface="Montserrat" panose="00000500000000000000" pitchFamily="2" charset="0"/>
                </a:rPr>
                <a:t>- Voter Registration</a:t>
              </a:r>
            </a:p>
            <a:p>
              <a:pPr rtl="0" fontAlgn="base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i="0" u="none" strike="noStrike" dirty="0">
                  <a:solidFill>
                    <a:srgbClr val="EC7C4F"/>
                  </a:solidFill>
                  <a:effectLst/>
                  <a:latin typeface="Montserrat" panose="00000500000000000000" pitchFamily="2" charset="0"/>
                </a:rPr>
                <a:t>- Get Out to Vote</a:t>
              </a:r>
            </a:p>
            <a:p>
              <a:pPr rtl="0" fontAlgn="base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dirty="0">
                  <a:solidFill>
                    <a:srgbClr val="EC7C4F"/>
                  </a:solidFill>
                  <a:latin typeface="Montserrat" panose="00000500000000000000" pitchFamily="2" charset="0"/>
                </a:rPr>
                <a:t>- </a:t>
              </a:r>
              <a:r>
                <a:rPr lang="en-US" sz="2400" b="1" i="0" u="none" strike="noStrike" dirty="0">
                  <a:solidFill>
                    <a:srgbClr val="EC7C4F"/>
                  </a:solidFill>
                  <a:effectLst/>
                  <a:latin typeface="Montserrat" panose="00000500000000000000" pitchFamily="2" charset="0"/>
                </a:rPr>
                <a:t>Chinese Voter Guide</a:t>
              </a:r>
            </a:p>
            <a:p>
              <a:pPr marL="742950" lvl="1" indent="-285750" rtl="0" fontAlgn="base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2400" b="1" i="0" u="none" strike="noStrike" dirty="0">
                  <a:solidFill>
                    <a:srgbClr val="EC7C4F"/>
                  </a:solidFill>
                  <a:effectLst/>
                  <a:latin typeface="Montserrat" panose="00000500000000000000" pitchFamily="2" charset="0"/>
                </a:rPr>
                <a:t>Teamed with All Voting is Local</a:t>
              </a:r>
            </a:p>
            <a:p>
              <a:pPr marL="742950" lvl="1" indent="-285750" rtl="0" fontAlgn="base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2400" b="1" i="0" u="none" strike="noStrike" dirty="0">
                  <a:solidFill>
                    <a:srgbClr val="EC7C4F"/>
                  </a:solidFill>
                  <a:effectLst/>
                  <a:latin typeface="Montserrat" panose="00000500000000000000" pitchFamily="2" charset="0"/>
                </a:rPr>
                <a:t>Missed threshold by 500 people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A303A33-66EF-9724-5617-B57DCE07EEE5}"/>
              </a:ext>
            </a:extLst>
          </p:cNvPr>
          <p:cNvGrpSpPr/>
          <p:nvPr/>
        </p:nvGrpSpPr>
        <p:grpSpPr>
          <a:xfrm>
            <a:off x="-325651" y="5507328"/>
            <a:ext cx="3366430" cy="3292051"/>
            <a:chOff x="-354188" y="-1138337"/>
            <a:chExt cx="3366430" cy="3292051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4DBFB85F-2300-8483-0DD9-AFE92CC817E7}"/>
                </a:ext>
              </a:extLst>
            </p:cNvPr>
            <p:cNvGrpSpPr/>
            <p:nvPr/>
          </p:nvGrpSpPr>
          <p:grpSpPr>
            <a:xfrm>
              <a:off x="-354188" y="-1138337"/>
              <a:ext cx="3366430" cy="2519548"/>
              <a:chOff x="-363415" y="5526140"/>
              <a:chExt cx="3366430" cy="2519548"/>
            </a:xfrm>
          </p:grpSpPr>
          <p:sp>
            <p:nvSpPr>
              <p:cNvPr id="1027" name="Oval 1026">
                <a:extLst>
                  <a:ext uri="{FF2B5EF4-FFF2-40B4-BE49-F238E27FC236}">
                    <a16:creationId xmlns:a16="http://schemas.microsoft.com/office/drawing/2014/main" id="{D36E8D09-9831-293A-2FEF-649BEDCDA02E}"/>
                  </a:ext>
                </a:extLst>
              </p:cNvPr>
              <p:cNvSpPr/>
              <p:nvPr/>
            </p:nvSpPr>
            <p:spPr>
              <a:xfrm>
                <a:off x="0" y="5690680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28" name="Oval 1027">
                <a:extLst>
                  <a:ext uri="{FF2B5EF4-FFF2-40B4-BE49-F238E27FC236}">
                    <a16:creationId xmlns:a16="http://schemas.microsoft.com/office/drawing/2014/main" id="{8D6FD82D-48FF-DCE9-E9DB-F6B77A729D8A}"/>
                  </a:ext>
                </a:extLst>
              </p:cNvPr>
              <p:cNvSpPr/>
              <p:nvPr/>
            </p:nvSpPr>
            <p:spPr>
              <a:xfrm>
                <a:off x="491596" y="6410278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29" name="Oval 1028">
                <a:extLst>
                  <a:ext uri="{FF2B5EF4-FFF2-40B4-BE49-F238E27FC236}">
                    <a16:creationId xmlns:a16="http://schemas.microsoft.com/office/drawing/2014/main" id="{D8BDF306-6A16-55BB-752F-75D0402C8331}"/>
                  </a:ext>
                </a:extLst>
              </p:cNvPr>
              <p:cNvSpPr/>
              <p:nvPr/>
            </p:nvSpPr>
            <p:spPr>
              <a:xfrm>
                <a:off x="-363415" y="6468893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1" name="Oval 1030">
                <a:extLst>
                  <a:ext uri="{FF2B5EF4-FFF2-40B4-BE49-F238E27FC236}">
                    <a16:creationId xmlns:a16="http://schemas.microsoft.com/office/drawing/2014/main" id="{4FD6701F-A5E4-1BD7-0D24-D6834CCD4DC9}"/>
                  </a:ext>
                </a:extLst>
              </p:cNvPr>
              <p:cNvSpPr/>
              <p:nvPr/>
            </p:nvSpPr>
            <p:spPr>
              <a:xfrm>
                <a:off x="866111" y="5526141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2" name="Oval 1031">
                <a:extLst>
                  <a:ext uri="{FF2B5EF4-FFF2-40B4-BE49-F238E27FC236}">
                    <a16:creationId xmlns:a16="http://schemas.microsoft.com/office/drawing/2014/main" id="{F0AE5B33-894D-2C56-9B88-C2E6E7841351}"/>
                  </a:ext>
                </a:extLst>
              </p:cNvPr>
              <p:cNvSpPr/>
              <p:nvPr/>
            </p:nvSpPr>
            <p:spPr>
              <a:xfrm>
                <a:off x="1031408" y="7188491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3" name="Oval 1032">
                <a:extLst>
                  <a:ext uri="{FF2B5EF4-FFF2-40B4-BE49-F238E27FC236}">
                    <a16:creationId xmlns:a16="http://schemas.microsoft.com/office/drawing/2014/main" id="{DEE1C439-6C2F-4DF2-DD62-4D5BE021A170}"/>
                  </a:ext>
                </a:extLst>
              </p:cNvPr>
              <p:cNvSpPr/>
              <p:nvPr/>
            </p:nvSpPr>
            <p:spPr>
              <a:xfrm>
                <a:off x="115685" y="7267475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4" name="Oval 1033">
                <a:extLst>
                  <a:ext uri="{FF2B5EF4-FFF2-40B4-BE49-F238E27FC236}">
                    <a16:creationId xmlns:a16="http://schemas.microsoft.com/office/drawing/2014/main" id="{AA0EA028-72CC-3058-64FF-8AB189CE327E}"/>
                  </a:ext>
                </a:extLst>
              </p:cNvPr>
              <p:cNvSpPr/>
              <p:nvPr/>
            </p:nvSpPr>
            <p:spPr>
              <a:xfrm>
                <a:off x="1780438" y="5526140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5" name="Oval 1034">
                <a:extLst>
                  <a:ext uri="{FF2B5EF4-FFF2-40B4-BE49-F238E27FC236}">
                    <a16:creationId xmlns:a16="http://schemas.microsoft.com/office/drawing/2014/main" id="{E7A289C5-4FB8-9546-FA84-913070D2A6E5}"/>
                  </a:ext>
                </a:extLst>
              </p:cNvPr>
              <p:cNvSpPr/>
              <p:nvPr/>
            </p:nvSpPr>
            <p:spPr>
              <a:xfrm>
                <a:off x="2253985" y="6297983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6" name="Oval 1035">
                <a:extLst>
                  <a:ext uri="{FF2B5EF4-FFF2-40B4-BE49-F238E27FC236}">
                    <a16:creationId xmlns:a16="http://schemas.microsoft.com/office/drawing/2014/main" id="{0146639E-F05D-4BA7-6A43-CC2AF2120CF2}"/>
                  </a:ext>
                </a:extLst>
              </p:cNvPr>
              <p:cNvSpPr/>
              <p:nvPr/>
            </p:nvSpPr>
            <p:spPr>
              <a:xfrm>
                <a:off x="1895397" y="7175749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7" name="Oval 1036">
                <a:extLst>
                  <a:ext uri="{FF2B5EF4-FFF2-40B4-BE49-F238E27FC236}">
                    <a16:creationId xmlns:a16="http://schemas.microsoft.com/office/drawing/2014/main" id="{81279DA7-8F5B-E434-EE90-7E190ABFB979}"/>
                  </a:ext>
                </a:extLst>
              </p:cNvPr>
              <p:cNvSpPr/>
              <p:nvPr/>
            </p:nvSpPr>
            <p:spPr>
              <a:xfrm>
                <a:off x="1339658" y="6291613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135B95F9-DD3D-F959-715E-65DA1C954F37}"/>
                </a:ext>
              </a:extLst>
            </p:cNvPr>
            <p:cNvSpPr/>
            <p:nvPr/>
          </p:nvSpPr>
          <p:spPr>
            <a:xfrm rot="5638559">
              <a:off x="626497" y="133408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F8EBB1B4-BDB9-7A74-196B-BD36120BF71D}"/>
                </a:ext>
              </a:extLst>
            </p:cNvPr>
            <p:cNvSpPr/>
            <p:nvPr/>
          </p:nvSpPr>
          <p:spPr>
            <a:xfrm rot="5638559">
              <a:off x="1474559" y="129836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6" name="Oval 1025">
              <a:extLst>
                <a:ext uri="{FF2B5EF4-FFF2-40B4-BE49-F238E27FC236}">
                  <a16:creationId xmlns:a16="http://schemas.microsoft.com/office/drawing/2014/main" id="{134966CA-9710-7BF4-1028-883F91F66CA0}"/>
                </a:ext>
              </a:extLst>
            </p:cNvPr>
            <p:cNvSpPr/>
            <p:nvPr/>
          </p:nvSpPr>
          <p:spPr>
            <a:xfrm rot="5638559">
              <a:off x="-216589" y="1390092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38" name="Group 1037">
            <a:extLst>
              <a:ext uri="{FF2B5EF4-FFF2-40B4-BE49-F238E27FC236}">
                <a16:creationId xmlns:a16="http://schemas.microsoft.com/office/drawing/2014/main" id="{85C1207D-FEE7-F8FE-3D01-FB6164741F90}"/>
              </a:ext>
            </a:extLst>
          </p:cNvPr>
          <p:cNvGrpSpPr/>
          <p:nvPr/>
        </p:nvGrpSpPr>
        <p:grpSpPr>
          <a:xfrm rot="16200000">
            <a:off x="12452758" y="10712134"/>
            <a:ext cx="3371981" cy="4124866"/>
            <a:chOff x="-1481387" y="-2818936"/>
            <a:chExt cx="3371981" cy="4124866"/>
          </a:xfrm>
        </p:grpSpPr>
        <p:sp>
          <p:nvSpPr>
            <p:cNvPr id="1039" name="Oval 1038">
              <a:extLst>
                <a:ext uri="{FF2B5EF4-FFF2-40B4-BE49-F238E27FC236}">
                  <a16:creationId xmlns:a16="http://schemas.microsoft.com/office/drawing/2014/main" id="{9CD85327-C335-CFA5-4569-B0232292919D}"/>
                </a:ext>
              </a:extLst>
            </p:cNvPr>
            <p:cNvSpPr/>
            <p:nvPr/>
          </p:nvSpPr>
          <p:spPr>
            <a:xfrm rot="238559">
              <a:off x="-1101576" y="-1990659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0" name="Oval 1039">
              <a:extLst>
                <a:ext uri="{FF2B5EF4-FFF2-40B4-BE49-F238E27FC236}">
                  <a16:creationId xmlns:a16="http://schemas.microsoft.com/office/drawing/2014/main" id="{DEB03BB3-F2B6-8F44-D6E7-5549C9B7879E}"/>
                </a:ext>
              </a:extLst>
            </p:cNvPr>
            <p:cNvSpPr/>
            <p:nvPr/>
          </p:nvSpPr>
          <p:spPr>
            <a:xfrm rot="238559">
              <a:off x="-689572" y="-1151160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1" name="Oval 1040">
              <a:extLst>
                <a:ext uri="{FF2B5EF4-FFF2-40B4-BE49-F238E27FC236}">
                  <a16:creationId xmlns:a16="http://schemas.microsoft.com/office/drawing/2014/main" id="{BA53F830-480E-5C57-412C-52657DA0E5F6}"/>
                </a:ext>
              </a:extLst>
            </p:cNvPr>
            <p:cNvSpPr/>
            <p:nvPr/>
          </p:nvSpPr>
          <p:spPr>
            <a:xfrm rot="238559">
              <a:off x="-1481387" y="-1110982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2" name="Oval 1041">
              <a:extLst>
                <a:ext uri="{FF2B5EF4-FFF2-40B4-BE49-F238E27FC236}">
                  <a16:creationId xmlns:a16="http://schemas.microsoft.com/office/drawing/2014/main" id="{452F69F4-2D8E-8A0C-E70C-E199A82248AE}"/>
                </a:ext>
              </a:extLst>
            </p:cNvPr>
            <p:cNvSpPr/>
            <p:nvPr/>
          </p:nvSpPr>
          <p:spPr>
            <a:xfrm rot="238559">
              <a:off x="-189451" y="-1966212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3" name="Oval 1042">
              <a:extLst>
                <a:ext uri="{FF2B5EF4-FFF2-40B4-BE49-F238E27FC236}">
                  <a16:creationId xmlns:a16="http://schemas.microsoft.com/office/drawing/2014/main" id="{C0666C06-3671-512B-DB03-567F81FD0DFE}"/>
                </a:ext>
              </a:extLst>
            </p:cNvPr>
            <p:cNvSpPr/>
            <p:nvPr/>
          </p:nvSpPr>
          <p:spPr>
            <a:xfrm rot="238559">
              <a:off x="-264934" y="-26801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4" name="Oval 1043">
              <a:extLst>
                <a:ext uri="{FF2B5EF4-FFF2-40B4-BE49-F238E27FC236}">
                  <a16:creationId xmlns:a16="http://schemas.microsoft.com/office/drawing/2014/main" id="{8895D79E-A04E-9BB7-3F13-F40628BE20FD}"/>
                </a:ext>
              </a:extLst>
            </p:cNvPr>
            <p:cNvSpPr/>
            <p:nvPr/>
          </p:nvSpPr>
          <p:spPr>
            <a:xfrm rot="238559">
              <a:off x="-1073457" y="-296401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5" name="Oval 1044">
              <a:extLst>
                <a:ext uri="{FF2B5EF4-FFF2-40B4-BE49-F238E27FC236}">
                  <a16:creationId xmlns:a16="http://schemas.microsoft.com/office/drawing/2014/main" id="{C7431AF2-DD1A-1BBA-5F26-4BAC144EA150}"/>
                </a:ext>
              </a:extLst>
            </p:cNvPr>
            <p:cNvSpPr/>
            <p:nvPr/>
          </p:nvSpPr>
          <p:spPr>
            <a:xfrm rot="238559">
              <a:off x="722675" y="-190281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6" name="Oval 1045">
              <a:extLst>
                <a:ext uri="{FF2B5EF4-FFF2-40B4-BE49-F238E27FC236}">
                  <a16:creationId xmlns:a16="http://schemas.microsoft.com/office/drawing/2014/main" id="{600019A9-B499-410E-A796-E7401733915B}"/>
                </a:ext>
              </a:extLst>
            </p:cNvPr>
            <p:cNvSpPr/>
            <p:nvPr/>
          </p:nvSpPr>
          <p:spPr>
            <a:xfrm rot="238559">
              <a:off x="1141564" y="-109999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7" name="Oval 1046">
              <a:extLst>
                <a:ext uri="{FF2B5EF4-FFF2-40B4-BE49-F238E27FC236}">
                  <a16:creationId xmlns:a16="http://schemas.microsoft.com/office/drawing/2014/main" id="{AA51B854-39BF-155B-45C7-C9FC20A85EBA}"/>
                </a:ext>
              </a:extLst>
            </p:cNvPr>
            <p:cNvSpPr/>
            <p:nvPr/>
          </p:nvSpPr>
          <p:spPr>
            <a:xfrm rot="238559">
              <a:off x="642974" y="-189359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8" name="Oval 1047">
              <a:extLst>
                <a:ext uri="{FF2B5EF4-FFF2-40B4-BE49-F238E27FC236}">
                  <a16:creationId xmlns:a16="http://schemas.microsoft.com/office/drawing/2014/main" id="{0A08D386-4452-A602-3286-17C107FF6D66}"/>
                </a:ext>
              </a:extLst>
            </p:cNvPr>
            <p:cNvSpPr/>
            <p:nvPr/>
          </p:nvSpPr>
          <p:spPr>
            <a:xfrm rot="238559">
              <a:off x="194868" y="-1035361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9" name="Oval 1048">
              <a:extLst>
                <a:ext uri="{FF2B5EF4-FFF2-40B4-BE49-F238E27FC236}">
                  <a16:creationId xmlns:a16="http://schemas.microsoft.com/office/drawing/2014/main" id="{10414D31-4340-9CDE-978F-387F0B363E5A}"/>
                </a:ext>
              </a:extLst>
            </p:cNvPr>
            <p:cNvSpPr/>
            <p:nvPr/>
          </p:nvSpPr>
          <p:spPr>
            <a:xfrm rot="238559">
              <a:off x="-696231" y="527717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0" name="Oval 1049">
              <a:extLst>
                <a:ext uri="{FF2B5EF4-FFF2-40B4-BE49-F238E27FC236}">
                  <a16:creationId xmlns:a16="http://schemas.microsoft.com/office/drawing/2014/main" id="{73F8A015-309D-A541-2B3F-BE11B8B48F7A}"/>
                </a:ext>
              </a:extLst>
            </p:cNvPr>
            <p:cNvSpPr/>
            <p:nvPr/>
          </p:nvSpPr>
          <p:spPr>
            <a:xfrm rot="238559">
              <a:off x="111615" y="504417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1" name="Oval 1050">
              <a:extLst>
                <a:ext uri="{FF2B5EF4-FFF2-40B4-BE49-F238E27FC236}">
                  <a16:creationId xmlns:a16="http://schemas.microsoft.com/office/drawing/2014/main" id="{EE8F271D-1508-CC25-571F-3E0CD2A46E3E}"/>
                </a:ext>
              </a:extLst>
            </p:cNvPr>
            <p:cNvSpPr/>
            <p:nvPr/>
          </p:nvSpPr>
          <p:spPr>
            <a:xfrm rot="238559">
              <a:off x="-534576" y="-2818936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2" name="Oval 1051">
              <a:extLst>
                <a:ext uri="{FF2B5EF4-FFF2-40B4-BE49-F238E27FC236}">
                  <a16:creationId xmlns:a16="http://schemas.microsoft.com/office/drawing/2014/main" id="{EB88F9CA-D1C6-CCEA-5665-1FE95A082565}"/>
                </a:ext>
              </a:extLst>
            </p:cNvPr>
            <p:cNvSpPr/>
            <p:nvPr/>
          </p:nvSpPr>
          <p:spPr>
            <a:xfrm rot="238559">
              <a:off x="377548" y="-278799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866754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BCDD1CE5-4F40-9FC2-68F6-641786D05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3591" y="-6906546"/>
            <a:ext cx="4568409" cy="6516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0018460-E8B8-FC04-DF80-7C5E7DB40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3836" y="-4918037"/>
            <a:ext cx="1067918" cy="983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1085E10-F454-40DC-3991-5D0F89AC923E}"/>
              </a:ext>
            </a:extLst>
          </p:cNvPr>
          <p:cNvSpPr txBox="1">
            <a:spLocks/>
          </p:cNvSpPr>
          <p:nvPr/>
        </p:nvSpPr>
        <p:spPr>
          <a:xfrm>
            <a:off x="1275018" y="-6730243"/>
            <a:ext cx="5657134" cy="10174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Bookman Old Style" panose="02050604050505020204" pitchFamily="18" charset="0"/>
              </a:rPr>
              <a:t>Who We Are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37C897-F951-EE6C-0C48-5BE0CAC7851A}"/>
              </a:ext>
            </a:extLst>
          </p:cNvPr>
          <p:cNvSpPr/>
          <p:nvPr/>
        </p:nvSpPr>
        <p:spPr>
          <a:xfrm>
            <a:off x="-1153203" y="-6730243"/>
            <a:ext cx="2482230" cy="1137782"/>
          </a:xfrm>
          <a:prstGeom prst="rect">
            <a:avLst/>
          </a:prstGeom>
          <a:solidFill>
            <a:schemeClr val="bg1">
              <a:lumMod val="25000"/>
            </a:schemeClr>
          </a:solidFill>
          <a:ln>
            <a:solidFill>
              <a:schemeClr val="bg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210040-9F88-BC0D-4C40-AB7E1C5C793C}"/>
              </a:ext>
            </a:extLst>
          </p:cNvPr>
          <p:cNvSpPr txBox="1"/>
          <p:nvPr/>
        </p:nvSpPr>
        <p:spPr>
          <a:xfrm>
            <a:off x="800661" y="-5073559"/>
            <a:ext cx="634243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20B0604020202020204" pitchFamily="2" charset="0"/>
              </a:rPr>
              <a:t>- Asian Community Development Council (ACDC NV)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20B0604020202020204" pitchFamily="2" charset="0"/>
              </a:rPr>
              <a:t>501 (c)(3) nonpartisan, nonprofit organization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br>
              <a:rPr lang="en-US" sz="2400" b="0" dirty="0">
                <a:effectLst/>
              </a:rPr>
            </a:br>
            <a:r>
              <a:rPr lang="en-US" sz="2400" b="0" dirty="0">
                <a:effectLst/>
              </a:rPr>
              <a:t>- </a:t>
            </a: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20B0604020202020204" pitchFamily="2" charset="0"/>
              </a:rPr>
              <a:t>Our Mission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20B0604020202020204" pitchFamily="2" charset="0"/>
              </a:rPr>
              <a:t>Educate, connect and empower the Asian and Pacific Islander Community in Nevada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A7884F-D26C-D802-1236-6866F1EDBBBD}"/>
              </a:ext>
            </a:extLst>
          </p:cNvPr>
          <p:cNvGrpSpPr/>
          <p:nvPr/>
        </p:nvGrpSpPr>
        <p:grpSpPr>
          <a:xfrm>
            <a:off x="246442" y="192055"/>
            <a:ext cx="11820645" cy="6489562"/>
            <a:chOff x="246442" y="192055"/>
            <a:chExt cx="11820645" cy="6489562"/>
          </a:xfrm>
        </p:grpSpPr>
        <p:pic>
          <p:nvPicPr>
            <p:cNvPr id="5124" name="Picture 4">
              <a:extLst>
                <a:ext uri="{FF2B5EF4-FFF2-40B4-BE49-F238E27FC236}">
                  <a16:creationId xmlns:a16="http://schemas.microsoft.com/office/drawing/2014/main" id="{55587104-B0F5-9D66-3D3B-04FD74ECA24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00" t="25033" r="2800" b="10732"/>
            <a:stretch/>
          </p:blipFill>
          <p:spPr bwMode="auto">
            <a:xfrm>
              <a:off x="3044844" y="1597772"/>
              <a:ext cx="2908499" cy="33213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itle 1">
              <a:extLst>
                <a:ext uri="{FF2B5EF4-FFF2-40B4-BE49-F238E27FC236}">
                  <a16:creationId xmlns:a16="http://schemas.microsoft.com/office/drawing/2014/main" id="{C283A4FC-D0F5-0834-7451-C06C9D87B10C}"/>
                </a:ext>
              </a:extLst>
            </p:cNvPr>
            <p:cNvSpPr txBox="1">
              <a:spLocks/>
            </p:cNvSpPr>
            <p:nvPr/>
          </p:nvSpPr>
          <p:spPr>
            <a:xfrm>
              <a:off x="3177538" y="192055"/>
              <a:ext cx="8889549" cy="101749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b="1" dirty="0">
                  <a:latin typeface="Bookman Old Style" panose="02050604050505020204" pitchFamily="18" charset="0"/>
                </a:rPr>
                <a:t>ACDC Outreach Team</a:t>
              </a:r>
            </a:p>
          </p:txBody>
        </p:sp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B41097D2-A93F-09A4-2267-89EEE3ACDE9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996" b="1034"/>
            <a:stretch/>
          </p:blipFill>
          <p:spPr bwMode="auto">
            <a:xfrm>
              <a:off x="246442" y="4121297"/>
              <a:ext cx="4065394" cy="2560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985BA3-E9A7-CE32-FAF6-9487C3076187}"/>
                </a:ext>
              </a:extLst>
            </p:cNvPr>
            <p:cNvSpPr txBox="1"/>
            <p:nvPr/>
          </p:nvSpPr>
          <p:spPr>
            <a:xfrm>
              <a:off x="6344533" y="1209552"/>
              <a:ext cx="5283653" cy="51543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 fontAlgn="base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i="0" u="none" strike="noStrike" dirty="0">
                  <a:solidFill>
                    <a:srgbClr val="EC7C4F"/>
                  </a:solidFill>
                  <a:effectLst/>
                  <a:latin typeface="Montserrat" panose="00000500000000000000" pitchFamily="2" charset="0"/>
                </a:rPr>
                <a:t>- Voter Registration</a:t>
              </a:r>
            </a:p>
            <a:p>
              <a:pPr rtl="0" fontAlgn="base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i="0" u="none" strike="noStrike" dirty="0">
                  <a:solidFill>
                    <a:srgbClr val="EC7C4F"/>
                  </a:solidFill>
                  <a:effectLst/>
                  <a:latin typeface="Montserrat" panose="00000500000000000000" pitchFamily="2" charset="0"/>
                </a:rPr>
                <a:t>- Get Out to Vote</a:t>
              </a:r>
            </a:p>
            <a:p>
              <a:pPr rtl="0" fontAlgn="base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dirty="0">
                  <a:solidFill>
                    <a:srgbClr val="EC7C4F"/>
                  </a:solidFill>
                  <a:latin typeface="Montserrat" panose="00000500000000000000" pitchFamily="2" charset="0"/>
                </a:rPr>
                <a:t>- </a:t>
              </a:r>
              <a:r>
                <a:rPr lang="en-US" sz="2400" b="1" i="0" u="none" strike="noStrike" dirty="0">
                  <a:solidFill>
                    <a:srgbClr val="EC7C4F"/>
                  </a:solidFill>
                  <a:effectLst/>
                  <a:latin typeface="Montserrat" panose="00000500000000000000" pitchFamily="2" charset="0"/>
                </a:rPr>
                <a:t>Chinese Voter Guide</a:t>
              </a:r>
            </a:p>
            <a:p>
              <a:pPr marL="742950" lvl="1" indent="-285750" rtl="0" fontAlgn="base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2400" b="1" i="0" u="none" strike="noStrike" dirty="0">
                  <a:solidFill>
                    <a:srgbClr val="EC7C4F"/>
                  </a:solidFill>
                  <a:effectLst/>
                  <a:latin typeface="Montserrat" panose="00000500000000000000" pitchFamily="2" charset="0"/>
                </a:rPr>
                <a:t>Teamed with All Voting is Local</a:t>
              </a:r>
            </a:p>
            <a:p>
              <a:pPr marL="742950" lvl="1" indent="-285750" rtl="0" fontAlgn="base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2400" b="1" i="0" u="none" strike="noStrike" dirty="0">
                  <a:solidFill>
                    <a:srgbClr val="EC7C4F"/>
                  </a:solidFill>
                  <a:effectLst/>
                  <a:latin typeface="Montserrat" panose="00000500000000000000" pitchFamily="2" charset="0"/>
                </a:rPr>
                <a:t>Missed threshold by 500 people</a:t>
              </a:r>
            </a:p>
          </p:txBody>
        </p:sp>
      </p:grpSp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C98F0A38-5D70-5558-2094-A520A7DE58FB}"/>
              </a:ext>
            </a:extLst>
          </p:cNvPr>
          <p:cNvGrpSpPr/>
          <p:nvPr/>
        </p:nvGrpSpPr>
        <p:grpSpPr>
          <a:xfrm>
            <a:off x="-354188" y="-1138337"/>
            <a:ext cx="3366430" cy="3292051"/>
            <a:chOff x="-354188" y="-1138337"/>
            <a:chExt cx="3366430" cy="329205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B15A5A6-89C0-863F-01FB-197A303EA7FA}"/>
                </a:ext>
              </a:extLst>
            </p:cNvPr>
            <p:cNvGrpSpPr/>
            <p:nvPr/>
          </p:nvGrpSpPr>
          <p:grpSpPr>
            <a:xfrm>
              <a:off x="-354188" y="-1138337"/>
              <a:ext cx="3366430" cy="2519548"/>
              <a:chOff x="-363415" y="5526140"/>
              <a:chExt cx="3366430" cy="2519548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DC468C0-1D88-CA30-1549-B489C9A70184}"/>
                  </a:ext>
                </a:extLst>
              </p:cNvPr>
              <p:cNvSpPr/>
              <p:nvPr/>
            </p:nvSpPr>
            <p:spPr>
              <a:xfrm>
                <a:off x="0" y="5690680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AC011AD7-66D6-5459-492E-F21822E2DD3D}"/>
                  </a:ext>
                </a:extLst>
              </p:cNvPr>
              <p:cNvSpPr/>
              <p:nvPr/>
            </p:nvSpPr>
            <p:spPr>
              <a:xfrm>
                <a:off x="491596" y="6410278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AED5B037-06A3-935F-D2B3-1D849C0E8418}"/>
                  </a:ext>
                </a:extLst>
              </p:cNvPr>
              <p:cNvSpPr/>
              <p:nvPr/>
            </p:nvSpPr>
            <p:spPr>
              <a:xfrm>
                <a:off x="-363415" y="6468893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09C58138-F295-9A49-1625-DC655EBA219E}"/>
                  </a:ext>
                </a:extLst>
              </p:cNvPr>
              <p:cNvSpPr/>
              <p:nvPr/>
            </p:nvSpPr>
            <p:spPr>
              <a:xfrm>
                <a:off x="866111" y="5526141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B4B16F14-9464-552C-C478-6545A2D74039}"/>
                  </a:ext>
                </a:extLst>
              </p:cNvPr>
              <p:cNvSpPr/>
              <p:nvPr/>
            </p:nvSpPr>
            <p:spPr>
              <a:xfrm>
                <a:off x="1031408" y="7188491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7F3EE6FF-6EF0-1DAB-03F7-FE687789479E}"/>
                  </a:ext>
                </a:extLst>
              </p:cNvPr>
              <p:cNvSpPr/>
              <p:nvPr/>
            </p:nvSpPr>
            <p:spPr>
              <a:xfrm>
                <a:off x="115685" y="7267475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70035B98-32FB-B829-920D-14604B6F80C0}"/>
                  </a:ext>
                </a:extLst>
              </p:cNvPr>
              <p:cNvSpPr/>
              <p:nvPr/>
            </p:nvSpPr>
            <p:spPr>
              <a:xfrm>
                <a:off x="1780438" y="5526140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81B53421-05BF-21BB-8399-4B9D3813A83B}"/>
                  </a:ext>
                </a:extLst>
              </p:cNvPr>
              <p:cNvSpPr/>
              <p:nvPr/>
            </p:nvSpPr>
            <p:spPr>
              <a:xfrm>
                <a:off x="2253985" y="6297983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262677C4-3F1E-49D1-64BC-4BC40A84C798}"/>
                  </a:ext>
                </a:extLst>
              </p:cNvPr>
              <p:cNvSpPr/>
              <p:nvPr/>
            </p:nvSpPr>
            <p:spPr>
              <a:xfrm>
                <a:off x="1895397" y="7175749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047E55A7-F15C-BE6C-FFA1-0F1B0B895D22}"/>
                  </a:ext>
                </a:extLst>
              </p:cNvPr>
              <p:cNvSpPr/>
              <p:nvPr/>
            </p:nvSpPr>
            <p:spPr>
              <a:xfrm>
                <a:off x="1339658" y="6291613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28" name="Oval 1027">
              <a:extLst>
                <a:ext uri="{FF2B5EF4-FFF2-40B4-BE49-F238E27FC236}">
                  <a16:creationId xmlns:a16="http://schemas.microsoft.com/office/drawing/2014/main" id="{A329EBC1-495D-7366-4D69-D84D5B4AD5AC}"/>
                </a:ext>
              </a:extLst>
            </p:cNvPr>
            <p:cNvSpPr/>
            <p:nvPr/>
          </p:nvSpPr>
          <p:spPr>
            <a:xfrm rot="5638559">
              <a:off x="626497" y="133408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9" name="Oval 1028">
              <a:extLst>
                <a:ext uri="{FF2B5EF4-FFF2-40B4-BE49-F238E27FC236}">
                  <a16:creationId xmlns:a16="http://schemas.microsoft.com/office/drawing/2014/main" id="{BC41D696-E75B-4637-47AB-9F7C57789685}"/>
                </a:ext>
              </a:extLst>
            </p:cNvPr>
            <p:cNvSpPr/>
            <p:nvPr/>
          </p:nvSpPr>
          <p:spPr>
            <a:xfrm rot="5638559">
              <a:off x="1474559" y="129836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1" name="Oval 1030">
              <a:extLst>
                <a:ext uri="{FF2B5EF4-FFF2-40B4-BE49-F238E27FC236}">
                  <a16:creationId xmlns:a16="http://schemas.microsoft.com/office/drawing/2014/main" id="{8E04939C-158A-D1DD-0BEA-FCA8A6602374}"/>
                </a:ext>
              </a:extLst>
            </p:cNvPr>
            <p:cNvSpPr/>
            <p:nvPr/>
          </p:nvSpPr>
          <p:spPr>
            <a:xfrm rot="5638559">
              <a:off x="-216589" y="1390092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5E099784-67D0-ADB0-D36C-49B5265E5E71}"/>
              </a:ext>
            </a:extLst>
          </p:cNvPr>
          <p:cNvGrpSpPr/>
          <p:nvPr/>
        </p:nvGrpSpPr>
        <p:grpSpPr>
          <a:xfrm rot="16200000">
            <a:off x="10167667" y="5232032"/>
            <a:ext cx="3371981" cy="4124866"/>
            <a:chOff x="-1481387" y="-2818936"/>
            <a:chExt cx="3371981" cy="4124866"/>
          </a:xfrm>
        </p:grpSpPr>
        <p:sp>
          <p:nvSpPr>
            <p:cNvPr id="5125" name="Oval 5124">
              <a:extLst>
                <a:ext uri="{FF2B5EF4-FFF2-40B4-BE49-F238E27FC236}">
                  <a16:creationId xmlns:a16="http://schemas.microsoft.com/office/drawing/2014/main" id="{DF2BD817-4175-A662-11F9-F508565B7CFE}"/>
                </a:ext>
              </a:extLst>
            </p:cNvPr>
            <p:cNvSpPr/>
            <p:nvPr/>
          </p:nvSpPr>
          <p:spPr>
            <a:xfrm rot="238559">
              <a:off x="-1101576" y="-1990659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26" name="Oval 5125">
              <a:extLst>
                <a:ext uri="{FF2B5EF4-FFF2-40B4-BE49-F238E27FC236}">
                  <a16:creationId xmlns:a16="http://schemas.microsoft.com/office/drawing/2014/main" id="{29925683-E78E-D74A-DB84-E392702D9B89}"/>
                </a:ext>
              </a:extLst>
            </p:cNvPr>
            <p:cNvSpPr/>
            <p:nvPr/>
          </p:nvSpPr>
          <p:spPr>
            <a:xfrm rot="238559">
              <a:off x="-689572" y="-1151160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27" name="Oval 5126">
              <a:extLst>
                <a:ext uri="{FF2B5EF4-FFF2-40B4-BE49-F238E27FC236}">
                  <a16:creationId xmlns:a16="http://schemas.microsoft.com/office/drawing/2014/main" id="{7A9A76EB-6265-7A0F-C4CA-7FA8CCD2C174}"/>
                </a:ext>
              </a:extLst>
            </p:cNvPr>
            <p:cNvSpPr/>
            <p:nvPr/>
          </p:nvSpPr>
          <p:spPr>
            <a:xfrm rot="238559">
              <a:off x="-1481387" y="-1110982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28" name="Oval 5127">
              <a:extLst>
                <a:ext uri="{FF2B5EF4-FFF2-40B4-BE49-F238E27FC236}">
                  <a16:creationId xmlns:a16="http://schemas.microsoft.com/office/drawing/2014/main" id="{123DD1DF-E067-11AE-D97F-094706925BB9}"/>
                </a:ext>
              </a:extLst>
            </p:cNvPr>
            <p:cNvSpPr/>
            <p:nvPr/>
          </p:nvSpPr>
          <p:spPr>
            <a:xfrm rot="238559">
              <a:off x="-189451" y="-1966212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29" name="Oval 5128">
              <a:extLst>
                <a:ext uri="{FF2B5EF4-FFF2-40B4-BE49-F238E27FC236}">
                  <a16:creationId xmlns:a16="http://schemas.microsoft.com/office/drawing/2014/main" id="{F96AD5DD-43A2-4E91-C3FF-CB4FC9F51AC3}"/>
                </a:ext>
              </a:extLst>
            </p:cNvPr>
            <p:cNvSpPr/>
            <p:nvPr/>
          </p:nvSpPr>
          <p:spPr>
            <a:xfrm rot="238559">
              <a:off x="-264934" y="-26801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30" name="Oval 5129">
              <a:extLst>
                <a:ext uri="{FF2B5EF4-FFF2-40B4-BE49-F238E27FC236}">
                  <a16:creationId xmlns:a16="http://schemas.microsoft.com/office/drawing/2014/main" id="{B5E02A55-57C2-97C6-3058-E4A0EFAAC6AB}"/>
                </a:ext>
              </a:extLst>
            </p:cNvPr>
            <p:cNvSpPr/>
            <p:nvPr/>
          </p:nvSpPr>
          <p:spPr>
            <a:xfrm rot="238559">
              <a:off x="-1073457" y="-296401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31" name="Oval 5130">
              <a:extLst>
                <a:ext uri="{FF2B5EF4-FFF2-40B4-BE49-F238E27FC236}">
                  <a16:creationId xmlns:a16="http://schemas.microsoft.com/office/drawing/2014/main" id="{74DFB088-71C1-0CCD-8F9B-97162812F9F9}"/>
                </a:ext>
              </a:extLst>
            </p:cNvPr>
            <p:cNvSpPr/>
            <p:nvPr/>
          </p:nvSpPr>
          <p:spPr>
            <a:xfrm rot="238559">
              <a:off x="722675" y="-190281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32" name="Oval 5131">
              <a:extLst>
                <a:ext uri="{FF2B5EF4-FFF2-40B4-BE49-F238E27FC236}">
                  <a16:creationId xmlns:a16="http://schemas.microsoft.com/office/drawing/2014/main" id="{AFAC3977-0AB0-1382-64EB-923B021D6410}"/>
                </a:ext>
              </a:extLst>
            </p:cNvPr>
            <p:cNvSpPr/>
            <p:nvPr/>
          </p:nvSpPr>
          <p:spPr>
            <a:xfrm rot="238559">
              <a:off x="1141564" y="-109999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33" name="Oval 5132">
              <a:extLst>
                <a:ext uri="{FF2B5EF4-FFF2-40B4-BE49-F238E27FC236}">
                  <a16:creationId xmlns:a16="http://schemas.microsoft.com/office/drawing/2014/main" id="{CB8AFF4F-A51A-8A24-7E77-255911009C82}"/>
                </a:ext>
              </a:extLst>
            </p:cNvPr>
            <p:cNvSpPr/>
            <p:nvPr/>
          </p:nvSpPr>
          <p:spPr>
            <a:xfrm rot="238559">
              <a:off x="642974" y="-189359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34" name="Oval 5133">
              <a:extLst>
                <a:ext uri="{FF2B5EF4-FFF2-40B4-BE49-F238E27FC236}">
                  <a16:creationId xmlns:a16="http://schemas.microsoft.com/office/drawing/2014/main" id="{4C6324A0-7355-BF81-4F1D-A8565C3C2AC9}"/>
                </a:ext>
              </a:extLst>
            </p:cNvPr>
            <p:cNvSpPr/>
            <p:nvPr/>
          </p:nvSpPr>
          <p:spPr>
            <a:xfrm rot="238559">
              <a:off x="194868" y="-1035361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35" name="Oval 5134">
              <a:extLst>
                <a:ext uri="{FF2B5EF4-FFF2-40B4-BE49-F238E27FC236}">
                  <a16:creationId xmlns:a16="http://schemas.microsoft.com/office/drawing/2014/main" id="{4344CF99-A171-1329-8049-199988309D13}"/>
                </a:ext>
              </a:extLst>
            </p:cNvPr>
            <p:cNvSpPr/>
            <p:nvPr/>
          </p:nvSpPr>
          <p:spPr>
            <a:xfrm rot="238559">
              <a:off x="-696231" y="527717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36" name="Oval 5135">
              <a:extLst>
                <a:ext uri="{FF2B5EF4-FFF2-40B4-BE49-F238E27FC236}">
                  <a16:creationId xmlns:a16="http://schemas.microsoft.com/office/drawing/2014/main" id="{2904CCF2-525C-FE99-7460-C95C220435C2}"/>
                </a:ext>
              </a:extLst>
            </p:cNvPr>
            <p:cNvSpPr/>
            <p:nvPr/>
          </p:nvSpPr>
          <p:spPr>
            <a:xfrm rot="238559">
              <a:off x="111615" y="504417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37" name="Oval 5136">
              <a:extLst>
                <a:ext uri="{FF2B5EF4-FFF2-40B4-BE49-F238E27FC236}">
                  <a16:creationId xmlns:a16="http://schemas.microsoft.com/office/drawing/2014/main" id="{5E12DC30-B816-EECC-A399-611C3A547C8E}"/>
                </a:ext>
              </a:extLst>
            </p:cNvPr>
            <p:cNvSpPr/>
            <p:nvPr/>
          </p:nvSpPr>
          <p:spPr>
            <a:xfrm rot="238559">
              <a:off x="-534576" y="-2818936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38" name="Oval 5137">
              <a:extLst>
                <a:ext uri="{FF2B5EF4-FFF2-40B4-BE49-F238E27FC236}">
                  <a16:creationId xmlns:a16="http://schemas.microsoft.com/office/drawing/2014/main" id="{184F4B48-1E52-3809-9A73-743A2226C03A}"/>
                </a:ext>
              </a:extLst>
            </p:cNvPr>
            <p:cNvSpPr/>
            <p:nvPr/>
          </p:nvSpPr>
          <p:spPr>
            <a:xfrm rot="238559">
              <a:off x="377548" y="-278799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49" name="Title 1">
            <a:extLst>
              <a:ext uri="{FF2B5EF4-FFF2-40B4-BE49-F238E27FC236}">
                <a16:creationId xmlns:a16="http://schemas.microsoft.com/office/drawing/2014/main" id="{EE221777-9303-648A-4CED-8574A15D83E2}"/>
              </a:ext>
            </a:extLst>
          </p:cNvPr>
          <p:cNvSpPr txBox="1">
            <a:spLocks/>
          </p:cNvSpPr>
          <p:nvPr/>
        </p:nvSpPr>
        <p:spPr>
          <a:xfrm rot="16200000">
            <a:off x="10184241" y="649728"/>
            <a:ext cx="6885676" cy="18574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Bookman Old Style" panose="02050604050505020204" pitchFamily="18" charset="0"/>
              </a:rPr>
              <a:t>The Rest of Our</a:t>
            </a:r>
          </a:p>
          <a:p>
            <a:r>
              <a:rPr lang="en-US" b="1" dirty="0">
                <a:latin typeface="Bookman Old Style" panose="02050604050505020204" pitchFamily="18" charset="0"/>
              </a:rPr>
              <a:t>ACDC Team</a:t>
            </a:r>
          </a:p>
        </p:txBody>
      </p:sp>
      <p:pic>
        <p:nvPicPr>
          <p:cNvPr id="1050" name="Picture 10">
            <a:extLst>
              <a:ext uri="{FF2B5EF4-FFF2-40B4-BE49-F238E27FC236}">
                <a16:creationId xmlns:a16="http://schemas.microsoft.com/office/drawing/2014/main" id="{74A6BF3D-1A20-2FF0-AE43-63BB7C67C7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6666" r="1167" b="16191"/>
          <a:stretch/>
        </p:blipFill>
        <p:spPr bwMode="auto">
          <a:xfrm rot="16200000">
            <a:off x="14836704" y="3997653"/>
            <a:ext cx="2357120" cy="295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1" name="TextBox 1050">
            <a:extLst>
              <a:ext uri="{FF2B5EF4-FFF2-40B4-BE49-F238E27FC236}">
                <a16:creationId xmlns:a16="http://schemas.microsoft.com/office/drawing/2014/main" id="{23B90449-AFD1-2C12-8B38-FE2C972E75F8}"/>
              </a:ext>
            </a:extLst>
          </p:cNvPr>
          <p:cNvSpPr txBox="1"/>
          <p:nvPr/>
        </p:nvSpPr>
        <p:spPr>
          <a:xfrm rot="16200000">
            <a:off x="17181428" y="4865441"/>
            <a:ext cx="22807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EC7C4F"/>
                </a:solidFill>
                <a:effectLst/>
                <a:latin typeface="Libre Baskerville" panose="02000000000000000000" pitchFamily="2" charset="0"/>
              </a:rPr>
              <a:t>HAPI Clinic</a:t>
            </a:r>
            <a:endParaRPr lang="en-US" sz="2400" b="0" dirty="0">
              <a:effectLst/>
            </a:endParaRPr>
          </a:p>
          <a:p>
            <a:br>
              <a:rPr lang="en-US" sz="2400" dirty="0"/>
            </a:br>
            <a:endParaRPr lang="en-US" sz="2400" dirty="0"/>
          </a:p>
        </p:txBody>
      </p:sp>
      <p:sp>
        <p:nvSpPr>
          <p:cNvPr id="1052" name="TextBox 1051">
            <a:extLst>
              <a:ext uri="{FF2B5EF4-FFF2-40B4-BE49-F238E27FC236}">
                <a16:creationId xmlns:a16="http://schemas.microsoft.com/office/drawing/2014/main" id="{59AB6174-362B-303C-5B19-5AB1AB3B6053}"/>
              </a:ext>
            </a:extLst>
          </p:cNvPr>
          <p:cNvSpPr txBox="1"/>
          <p:nvPr/>
        </p:nvSpPr>
        <p:spPr>
          <a:xfrm rot="16200000">
            <a:off x="17467503" y="4726941"/>
            <a:ext cx="290894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Health insurance, vaccine pop-ups, in language assistance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1053" name="Picture 12">
            <a:extLst>
              <a:ext uri="{FF2B5EF4-FFF2-40B4-BE49-F238E27FC236}">
                <a16:creationId xmlns:a16="http://schemas.microsoft.com/office/drawing/2014/main" id="{B05B538C-905D-F42B-77E0-37B787EDE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5752504" y="397135"/>
            <a:ext cx="3540034" cy="2088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4" name="TextBox 1053">
            <a:extLst>
              <a:ext uri="{FF2B5EF4-FFF2-40B4-BE49-F238E27FC236}">
                <a16:creationId xmlns:a16="http://schemas.microsoft.com/office/drawing/2014/main" id="{4A3E1282-32DC-FD57-2C6E-7E06106E426C}"/>
              </a:ext>
            </a:extLst>
          </p:cNvPr>
          <p:cNvSpPr txBox="1"/>
          <p:nvPr/>
        </p:nvSpPr>
        <p:spPr>
          <a:xfrm rot="16200000">
            <a:off x="14576696" y="805561"/>
            <a:ext cx="314776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Tailored To Our Community’s Diet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055" name="TextBox 1054">
            <a:extLst>
              <a:ext uri="{FF2B5EF4-FFF2-40B4-BE49-F238E27FC236}">
                <a16:creationId xmlns:a16="http://schemas.microsoft.com/office/drawing/2014/main" id="{06A1AB60-77BD-6611-DFE5-53993744AB9E}"/>
              </a:ext>
            </a:extLst>
          </p:cNvPr>
          <p:cNvSpPr txBox="1"/>
          <p:nvPr/>
        </p:nvSpPr>
        <p:spPr>
          <a:xfrm rot="16200000">
            <a:off x="13940645" y="805560"/>
            <a:ext cx="33297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EC7C4F"/>
                </a:solidFill>
                <a:effectLst/>
                <a:latin typeface="Libre Baskerville" panose="02000000000000000000" pitchFamily="2" charset="0"/>
              </a:rPr>
              <a:t>Food Distribution</a:t>
            </a:r>
            <a:endParaRPr lang="en-US" sz="2400" b="0" dirty="0">
              <a:effectLst/>
            </a:endParaRPr>
          </a:p>
          <a:p>
            <a:br>
              <a:rPr lang="en-US" sz="2400" dirty="0"/>
            </a:br>
            <a:endParaRPr lang="en-US" sz="2400" dirty="0"/>
          </a:p>
        </p:txBody>
      </p:sp>
      <p:pic>
        <p:nvPicPr>
          <p:cNvPr id="5120" name="Picture 14">
            <a:extLst>
              <a:ext uri="{FF2B5EF4-FFF2-40B4-BE49-F238E27FC236}">
                <a16:creationId xmlns:a16="http://schemas.microsoft.com/office/drawing/2014/main" id="{D5B5DE8E-A6E4-B3FE-6593-9D09B1FC2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4830051" y="-4357341"/>
            <a:ext cx="2498831" cy="333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1" name="TextBox 5120">
            <a:extLst>
              <a:ext uri="{FF2B5EF4-FFF2-40B4-BE49-F238E27FC236}">
                <a16:creationId xmlns:a16="http://schemas.microsoft.com/office/drawing/2014/main" id="{67275273-6490-8FE5-1633-C955302BDDEE}"/>
              </a:ext>
            </a:extLst>
          </p:cNvPr>
          <p:cNvSpPr txBox="1"/>
          <p:nvPr/>
        </p:nvSpPr>
        <p:spPr>
          <a:xfrm rot="16200000">
            <a:off x="16526298" y="-3291618"/>
            <a:ext cx="38588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EC7C4F"/>
                </a:solidFill>
                <a:effectLst/>
                <a:latin typeface="Libre Baskerville" panose="02000000000000000000" pitchFamily="2" charset="0"/>
              </a:rPr>
              <a:t>Citizenship Assistance</a:t>
            </a:r>
            <a:endParaRPr lang="en-US" sz="2400" b="0" dirty="0">
              <a:effectLst/>
            </a:endParaRPr>
          </a:p>
          <a:p>
            <a:br>
              <a:rPr lang="en-US" sz="2400" dirty="0"/>
            </a:br>
            <a:endParaRPr lang="en-US" sz="2400" dirty="0"/>
          </a:p>
        </p:txBody>
      </p:sp>
      <p:sp>
        <p:nvSpPr>
          <p:cNvPr id="5123" name="TextBox 5122">
            <a:extLst>
              <a:ext uri="{FF2B5EF4-FFF2-40B4-BE49-F238E27FC236}">
                <a16:creationId xmlns:a16="http://schemas.microsoft.com/office/drawing/2014/main" id="{D49D8AFC-F9B6-51D0-99C3-DDEF3BF09E52}"/>
              </a:ext>
            </a:extLst>
          </p:cNvPr>
          <p:cNvSpPr txBox="1"/>
          <p:nvPr/>
        </p:nvSpPr>
        <p:spPr>
          <a:xfrm rot="16200000">
            <a:off x="17349239" y="-3430117"/>
            <a:ext cx="342246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Application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translation, waiver applications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3704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55587104-B0F5-9D66-3D3B-04FD74ECA2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0" t="25033" r="2800" b="10732"/>
          <a:stretch/>
        </p:blipFill>
        <p:spPr bwMode="auto">
          <a:xfrm>
            <a:off x="-9994500" y="1543838"/>
            <a:ext cx="2908499" cy="332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283A4FC-D0F5-0834-7451-C06C9D87B10C}"/>
              </a:ext>
            </a:extLst>
          </p:cNvPr>
          <p:cNvSpPr txBox="1">
            <a:spLocks/>
          </p:cNvSpPr>
          <p:nvPr/>
        </p:nvSpPr>
        <p:spPr>
          <a:xfrm>
            <a:off x="-9861806" y="138121"/>
            <a:ext cx="8889549" cy="10174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Bookman Old Style" panose="02050604050505020204" pitchFamily="18" charset="0"/>
              </a:rPr>
              <a:t>ACDC Outreach Team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41097D2-A93F-09A4-2267-89EEE3ACDE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96" b="1034"/>
          <a:stretch/>
        </p:blipFill>
        <p:spPr bwMode="auto">
          <a:xfrm>
            <a:off x="-12792902" y="4067363"/>
            <a:ext cx="4065394" cy="25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985BA3-E9A7-CE32-FAF6-9487C3076187}"/>
              </a:ext>
            </a:extLst>
          </p:cNvPr>
          <p:cNvSpPr txBox="1"/>
          <p:nvPr/>
        </p:nvSpPr>
        <p:spPr>
          <a:xfrm>
            <a:off x="-6694811" y="1155618"/>
            <a:ext cx="5283653" cy="5154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0000500000000000000" pitchFamily="2" charset="0"/>
              </a:rPr>
              <a:t>- Voter Registration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0000500000000000000" pitchFamily="2" charset="0"/>
              </a:rPr>
              <a:t>- Get Out to Vote</a:t>
            </a:r>
          </a:p>
          <a:p>
            <a:pPr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EC7C4F"/>
                </a:solidFill>
                <a:latin typeface="Montserrat" panose="00000500000000000000" pitchFamily="2" charset="0"/>
              </a:rPr>
              <a:t>- </a:t>
            </a: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0000500000000000000" pitchFamily="2" charset="0"/>
              </a:rPr>
              <a:t>Chinese Voter Guide</a:t>
            </a:r>
          </a:p>
          <a:p>
            <a:pPr marL="742950" lvl="1" indent="-285750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0000500000000000000" pitchFamily="2" charset="0"/>
              </a:rPr>
              <a:t>Teamed with All Voting is Local</a:t>
            </a:r>
          </a:p>
          <a:p>
            <a:pPr marL="742950" lvl="1" indent="-285750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 dirty="0">
                <a:solidFill>
                  <a:srgbClr val="EC7C4F"/>
                </a:solidFill>
                <a:effectLst/>
                <a:latin typeface="Montserrat" panose="00000500000000000000" pitchFamily="2" charset="0"/>
              </a:rPr>
              <a:t>Missed threshold by 500 people</a:t>
            </a:r>
          </a:p>
        </p:txBody>
      </p:sp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C98F0A38-5D70-5558-2094-A520A7DE58FB}"/>
              </a:ext>
            </a:extLst>
          </p:cNvPr>
          <p:cNvGrpSpPr/>
          <p:nvPr/>
        </p:nvGrpSpPr>
        <p:grpSpPr>
          <a:xfrm>
            <a:off x="-13409525" y="-1265423"/>
            <a:ext cx="3366430" cy="3292051"/>
            <a:chOff x="-354188" y="-1138337"/>
            <a:chExt cx="3366430" cy="329205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B15A5A6-89C0-863F-01FB-197A303EA7FA}"/>
                </a:ext>
              </a:extLst>
            </p:cNvPr>
            <p:cNvGrpSpPr/>
            <p:nvPr/>
          </p:nvGrpSpPr>
          <p:grpSpPr>
            <a:xfrm>
              <a:off x="-354188" y="-1138337"/>
              <a:ext cx="3366430" cy="2519548"/>
              <a:chOff x="-363415" y="5526140"/>
              <a:chExt cx="3366430" cy="2519548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DC468C0-1D88-CA30-1549-B489C9A70184}"/>
                  </a:ext>
                </a:extLst>
              </p:cNvPr>
              <p:cNvSpPr/>
              <p:nvPr/>
            </p:nvSpPr>
            <p:spPr>
              <a:xfrm>
                <a:off x="0" y="5690680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AC011AD7-66D6-5459-492E-F21822E2DD3D}"/>
                  </a:ext>
                </a:extLst>
              </p:cNvPr>
              <p:cNvSpPr/>
              <p:nvPr/>
            </p:nvSpPr>
            <p:spPr>
              <a:xfrm>
                <a:off x="491596" y="6410278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AED5B037-06A3-935F-D2B3-1D849C0E8418}"/>
                  </a:ext>
                </a:extLst>
              </p:cNvPr>
              <p:cNvSpPr/>
              <p:nvPr/>
            </p:nvSpPr>
            <p:spPr>
              <a:xfrm>
                <a:off x="-363415" y="6468893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09C58138-F295-9A49-1625-DC655EBA219E}"/>
                  </a:ext>
                </a:extLst>
              </p:cNvPr>
              <p:cNvSpPr/>
              <p:nvPr/>
            </p:nvSpPr>
            <p:spPr>
              <a:xfrm>
                <a:off x="866111" y="5526141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B4B16F14-9464-552C-C478-6545A2D74039}"/>
                  </a:ext>
                </a:extLst>
              </p:cNvPr>
              <p:cNvSpPr/>
              <p:nvPr/>
            </p:nvSpPr>
            <p:spPr>
              <a:xfrm>
                <a:off x="1031408" y="7188491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7F3EE6FF-6EF0-1DAB-03F7-FE687789479E}"/>
                  </a:ext>
                </a:extLst>
              </p:cNvPr>
              <p:cNvSpPr/>
              <p:nvPr/>
            </p:nvSpPr>
            <p:spPr>
              <a:xfrm>
                <a:off x="115685" y="7267475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70035B98-32FB-B829-920D-14604B6F80C0}"/>
                  </a:ext>
                </a:extLst>
              </p:cNvPr>
              <p:cNvSpPr/>
              <p:nvPr/>
            </p:nvSpPr>
            <p:spPr>
              <a:xfrm>
                <a:off x="1780438" y="5526140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81B53421-05BF-21BB-8399-4B9D3813A83B}"/>
                  </a:ext>
                </a:extLst>
              </p:cNvPr>
              <p:cNvSpPr/>
              <p:nvPr/>
            </p:nvSpPr>
            <p:spPr>
              <a:xfrm>
                <a:off x="2253985" y="6297983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262677C4-3F1E-49D1-64BC-4BC40A84C798}"/>
                  </a:ext>
                </a:extLst>
              </p:cNvPr>
              <p:cNvSpPr/>
              <p:nvPr/>
            </p:nvSpPr>
            <p:spPr>
              <a:xfrm>
                <a:off x="1895397" y="7175749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047E55A7-F15C-BE6C-FFA1-0F1B0B895D22}"/>
                  </a:ext>
                </a:extLst>
              </p:cNvPr>
              <p:cNvSpPr/>
              <p:nvPr/>
            </p:nvSpPr>
            <p:spPr>
              <a:xfrm>
                <a:off x="1339658" y="6291613"/>
                <a:ext cx="749030" cy="778213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28" name="Oval 1027">
              <a:extLst>
                <a:ext uri="{FF2B5EF4-FFF2-40B4-BE49-F238E27FC236}">
                  <a16:creationId xmlns:a16="http://schemas.microsoft.com/office/drawing/2014/main" id="{A329EBC1-495D-7366-4D69-D84D5B4AD5AC}"/>
                </a:ext>
              </a:extLst>
            </p:cNvPr>
            <p:cNvSpPr/>
            <p:nvPr/>
          </p:nvSpPr>
          <p:spPr>
            <a:xfrm rot="5638559">
              <a:off x="626497" y="133408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9" name="Oval 1028">
              <a:extLst>
                <a:ext uri="{FF2B5EF4-FFF2-40B4-BE49-F238E27FC236}">
                  <a16:creationId xmlns:a16="http://schemas.microsoft.com/office/drawing/2014/main" id="{BC41D696-E75B-4637-47AB-9F7C57789685}"/>
                </a:ext>
              </a:extLst>
            </p:cNvPr>
            <p:cNvSpPr/>
            <p:nvPr/>
          </p:nvSpPr>
          <p:spPr>
            <a:xfrm rot="5638559">
              <a:off x="1474559" y="129836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1" name="Oval 1030">
              <a:extLst>
                <a:ext uri="{FF2B5EF4-FFF2-40B4-BE49-F238E27FC236}">
                  <a16:creationId xmlns:a16="http://schemas.microsoft.com/office/drawing/2014/main" id="{8E04939C-158A-D1DD-0BEA-FCA8A6602374}"/>
                </a:ext>
              </a:extLst>
            </p:cNvPr>
            <p:cNvSpPr/>
            <p:nvPr/>
          </p:nvSpPr>
          <p:spPr>
            <a:xfrm rot="5638559">
              <a:off x="-216589" y="1390092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39" name="Group 1038">
            <a:extLst>
              <a:ext uri="{FF2B5EF4-FFF2-40B4-BE49-F238E27FC236}">
                <a16:creationId xmlns:a16="http://schemas.microsoft.com/office/drawing/2014/main" id="{1191EA96-F912-FB33-82F0-269F8167189C}"/>
              </a:ext>
            </a:extLst>
          </p:cNvPr>
          <p:cNvGrpSpPr/>
          <p:nvPr/>
        </p:nvGrpSpPr>
        <p:grpSpPr>
          <a:xfrm>
            <a:off x="-1481387" y="-2818936"/>
            <a:ext cx="3371981" cy="4124866"/>
            <a:chOff x="-1481387" y="-2818936"/>
            <a:chExt cx="3371981" cy="412486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07F098C-390A-1D37-C648-008610248133}"/>
                </a:ext>
              </a:extLst>
            </p:cNvPr>
            <p:cNvSpPr/>
            <p:nvPr/>
          </p:nvSpPr>
          <p:spPr>
            <a:xfrm rot="238559">
              <a:off x="-1101576" y="-1990659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AF7714B-17B6-F5DA-7A30-F1479356AE50}"/>
                </a:ext>
              </a:extLst>
            </p:cNvPr>
            <p:cNvSpPr/>
            <p:nvPr/>
          </p:nvSpPr>
          <p:spPr>
            <a:xfrm rot="238559">
              <a:off x="-689572" y="-1151160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E537280-B416-1954-EB14-84EFAC8EDE32}"/>
                </a:ext>
              </a:extLst>
            </p:cNvPr>
            <p:cNvSpPr/>
            <p:nvPr/>
          </p:nvSpPr>
          <p:spPr>
            <a:xfrm rot="238559">
              <a:off x="-1481387" y="-1110982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E3F1F4E-B2BD-783A-1EDC-DE373D7A13B1}"/>
                </a:ext>
              </a:extLst>
            </p:cNvPr>
            <p:cNvSpPr/>
            <p:nvPr/>
          </p:nvSpPr>
          <p:spPr>
            <a:xfrm rot="238559">
              <a:off x="-189451" y="-1966212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671D06E-EED2-D663-CC46-95D2A8D97CDF}"/>
                </a:ext>
              </a:extLst>
            </p:cNvPr>
            <p:cNvSpPr/>
            <p:nvPr/>
          </p:nvSpPr>
          <p:spPr>
            <a:xfrm rot="238559">
              <a:off x="-264934" y="-26801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6450DCC-7937-CC42-AF42-3CB63F7C1365}"/>
                </a:ext>
              </a:extLst>
            </p:cNvPr>
            <p:cNvSpPr/>
            <p:nvPr/>
          </p:nvSpPr>
          <p:spPr>
            <a:xfrm rot="238559">
              <a:off x="-1073457" y="-296401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962DEAB-B292-8D4F-2656-F5D569C881AF}"/>
                </a:ext>
              </a:extLst>
            </p:cNvPr>
            <p:cNvSpPr/>
            <p:nvPr/>
          </p:nvSpPr>
          <p:spPr>
            <a:xfrm rot="238559">
              <a:off x="722675" y="-190281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6920DA8-F3D9-36BD-85EE-9A25BAC43DBA}"/>
                </a:ext>
              </a:extLst>
            </p:cNvPr>
            <p:cNvSpPr/>
            <p:nvPr/>
          </p:nvSpPr>
          <p:spPr>
            <a:xfrm rot="238559">
              <a:off x="1141564" y="-109999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D5DC0B2-47D4-CB48-9A0F-11236A57A0B6}"/>
                </a:ext>
              </a:extLst>
            </p:cNvPr>
            <p:cNvSpPr/>
            <p:nvPr/>
          </p:nvSpPr>
          <p:spPr>
            <a:xfrm rot="238559">
              <a:off x="642974" y="-189359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7A5BCD58-2315-A2E4-68EC-1F0CF5421DFA}"/>
                </a:ext>
              </a:extLst>
            </p:cNvPr>
            <p:cNvSpPr/>
            <p:nvPr/>
          </p:nvSpPr>
          <p:spPr>
            <a:xfrm rot="238559">
              <a:off x="194868" y="-1035361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AF037FB3-97F2-FCEA-EAB2-6B68EB56306C}"/>
                </a:ext>
              </a:extLst>
            </p:cNvPr>
            <p:cNvSpPr/>
            <p:nvPr/>
          </p:nvSpPr>
          <p:spPr>
            <a:xfrm rot="238559">
              <a:off x="-696231" y="527717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6" name="Oval 1025">
              <a:extLst>
                <a:ext uri="{FF2B5EF4-FFF2-40B4-BE49-F238E27FC236}">
                  <a16:creationId xmlns:a16="http://schemas.microsoft.com/office/drawing/2014/main" id="{7DC90C1D-EDD5-AB9B-0F45-D7038250B24A}"/>
                </a:ext>
              </a:extLst>
            </p:cNvPr>
            <p:cNvSpPr/>
            <p:nvPr/>
          </p:nvSpPr>
          <p:spPr>
            <a:xfrm rot="238559">
              <a:off x="111615" y="504417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10CDF100-D783-70E4-EECB-35C761FFEE64}"/>
                </a:ext>
              </a:extLst>
            </p:cNvPr>
            <p:cNvSpPr/>
            <p:nvPr/>
          </p:nvSpPr>
          <p:spPr>
            <a:xfrm rot="238559">
              <a:off x="-534576" y="-2818936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4" name="Oval 1033">
              <a:extLst>
                <a:ext uri="{FF2B5EF4-FFF2-40B4-BE49-F238E27FC236}">
                  <a16:creationId xmlns:a16="http://schemas.microsoft.com/office/drawing/2014/main" id="{D180AA8B-2B91-3189-91F2-C2AFB0E070A0}"/>
                </a:ext>
              </a:extLst>
            </p:cNvPr>
            <p:cNvSpPr/>
            <p:nvPr/>
          </p:nvSpPr>
          <p:spPr>
            <a:xfrm rot="238559">
              <a:off x="377548" y="-278799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38" name="Title 1">
            <a:extLst>
              <a:ext uri="{FF2B5EF4-FFF2-40B4-BE49-F238E27FC236}">
                <a16:creationId xmlns:a16="http://schemas.microsoft.com/office/drawing/2014/main" id="{C2D8AA76-D7BF-5EF5-52D8-63567E9AF4C7}"/>
              </a:ext>
            </a:extLst>
          </p:cNvPr>
          <p:cNvSpPr txBox="1">
            <a:spLocks/>
          </p:cNvSpPr>
          <p:nvPr/>
        </p:nvSpPr>
        <p:spPr>
          <a:xfrm>
            <a:off x="2477781" y="88198"/>
            <a:ext cx="6885676" cy="18574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Bookman Old Style" panose="02050604050505020204" pitchFamily="18" charset="0"/>
              </a:rPr>
              <a:t>The Rest of Our</a:t>
            </a:r>
          </a:p>
          <a:p>
            <a:r>
              <a:rPr lang="en-US" b="1" dirty="0">
                <a:latin typeface="Bookman Old Style" panose="02050604050505020204" pitchFamily="18" charset="0"/>
              </a:rPr>
              <a:t>ACDC Team</a:t>
            </a:r>
          </a:p>
        </p:txBody>
      </p:sp>
      <p:pic>
        <p:nvPicPr>
          <p:cNvPr id="5130" name="Picture 10">
            <a:extLst>
              <a:ext uri="{FF2B5EF4-FFF2-40B4-BE49-F238E27FC236}">
                <a16:creationId xmlns:a16="http://schemas.microsoft.com/office/drawing/2014/main" id="{82266FCF-A278-C057-FAEA-AED54954DD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6666" r="1167" b="16191"/>
          <a:stretch/>
        </p:blipFill>
        <p:spPr bwMode="auto">
          <a:xfrm>
            <a:off x="847306" y="1929555"/>
            <a:ext cx="2357120" cy="295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2" name="TextBox 1041">
            <a:extLst>
              <a:ext uri="{FF2B5EF4-FFF2-40B4-BE49-F238E27FC236}">
                <a16:creationId xmlns:a16="http://schemas.microsoft.com/office/drawing/2014/main" id="{F1EA6D38-6B74-7A75-B0FA-FC9CF216EC58}"/>
              </a:ext>
            </a:extLst>
          </p:cNvPr>
          <p:cNvSpPr txBox="1"/>
          <p:nvPr/>
        </p:nvSpPr>
        <p:spPr>
          <a:xfrm>
            <a:off x="893081" y="5111485"/>
            <a:ext cx="22807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EC7C4F"/>
                </a:solidFill>
                <a:effectLst/>
                <a:latin typeface="Libre Baskerville" panose="02000000000000000000" pitchFamily="2" charset="0"/>
              </a:rPr>
              <a:t>HAPI Clinic</a:t>
            </a:r>
            <a:endParaRPr lang="en-US" sz="2400" b="0" dirty="0">
              <a:effectLst/>
            </a:endParaRPr>
          </a:p>
          <a:p>
            <a:br>
              <a:rPr lang="en-US" sz="2400" dirty="0"/>
            </a:br>
            <a:endParaRPr lang="en-US" sz="2400" dirty="0"/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DECFF365-282C-8D52-57B8-EEB42C921179}"/>
              </a:ext>
            </a:extLst>
          </p:cNvPr>
          <p:cNvSpPr txBox="1"/>
          <p:nvPr/>
        </p:nvSpPr>
        <p:spPr>
          <a:xfrm>
            <a:off x="578992" y="5573150"/>
            <a:ext cx="290894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Health insurance, vaccine pop-ups, in language assistance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5132" name="Picture 12">
            <a:extLst>
              <a:ext uri="{FF2B5EF4-FFF2-40B4-BE49-F238E27FC236}">
                <a16:creationId xmlns:a16="http://schemas.microsoft.com/office/drawing/2014/main" id="{08A5254C-2E5B-1D85-7341-94C8504F0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7458" y="3867903"/>
            <a:ext cx="3540034" cy="2088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6" name="TextBox 1045">
            <a:extLst>
              <a:ext uri="{FF2B5EF4-FFF2-40B4-BE49-F238E27FC236}">
                <a16:creationId xmlns:a16="http://schemas.microsoft.com/office/drawing/2014/main" id="{24436B57-554F-7C7F-2EF9-8C4F1FFFB30C}"/>
              </a:ext>
            </a:extLst>
          </p:cNvPr>
          <p:cNvSpPr txBox="1"/>
          <p:nvPr/>
        </p:nvSpPr>
        <p:spPr>
          <a:xfrm>
            <a:off x="4519462" y="2940252"/>
            <a:ext cx="314776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Tailored To Our Community’s Diet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A3B480F0-9C2F-831B-B863-E05147D21950}"/>
              </a:ext>
            </a:extLst>
          </p:cNvPr>
          <p:cNvSpPr txBox="1"/>
          <p:nvPr/>
        </p:nvSpPr>
        <p:spPr>
          <a:xfrm>
            <a:off x="4428478" y="2395185"/>
            <a:ext cx="33297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EC7C4F"/>
                </a:solidFill>
                <a:effectLst/>
                <a:latin typeface="Libre Baskerville" panose="02000000000000000000" pitchFamily="2" charset="0"/>
              </a:rPr>
              <a:t>Food Distribution</a:t>
            </a:r>
            <a:endParaRPr lang="en-US" sz="2400" b="0" dirty="0">
              <a:effectLst/>
            </a:endParaRPr>
          </a:p>
          <a:p>
            <a:br>
              <a:rPr lang="en-US" sz="2400" dirty="0"/>
            </a:br>
            <a:endParaRPr lang="en-US" sz="2400" dirty="0"/>
          </a:p>
        </p:txBody>
      </p:sp>
      <p:pic>
        <p:nvPicPr>
          <p:cNvPr id="5134" name="Picture 14">
            <a:extLst>
              <a:ext uri="{FF2B5EF4-FFF2-40B4-BE49-F238E27FC236}">
                <a16:creationId xmlns:a16="http://schemas.microsoft.com/office/drawing/2014/main" id="{E555D21F-9B51-0979-A09F-F6AF52E9D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1106" y="1803419"/>
            <a:ext cx="2498831" cy="333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TextBox 1049">
            <a:extLst>
              <a:ext uri="{FF2B5EF4-FFF2-40B4-BE49-F238E27FC236}">
                <a16:creationId xmlns:a16="http://schemas.microsoft.com/office/drawing/2014/main" id="{69A9DE91-1DC2-1CC6-BC7D-246A5B218F29}"/>
              </a:ext>
            </a:extLst>
          </p:cNvPr>
          <p:cNvSpPr txBox="1"/>
          <p:nvPr/>
        </p:nvSpPr>
        <p:spPr>
          <a:xfrm>
            <a:off x="8261104" y="5245390"/>
            <a:ext cx="38588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EC7C4F"/>
                </a:solidFill>
                <a:effectLst/>
                <a:latin typeface="Libre Baskerville" panose="02000000000000000000" pitchFamily="2" charset="0"/>
              </a:rPr>
              <a:t>Citizenship Assistance</a:t>
            </a:r>
            <a:endParaRPr lang="en-US" sz="2400" b="0" dirty="0">
              <a:effectLst/>
            </a:endParaRPr>
          </a:p>
          <a:p>
            <a:br>
              <a:rPr lang="en-US" sz="2400" dirty="0"/>
            </a:br>
            <a:endParaRPr lang="en-US" sz="2400" dirty="0"/>
          </a:p>
        </p:txBody>
      </p:sp>
      <p:sp>
        <p:nvSpPr>
          <p:cNvPr id="1052" name="TextBox 1051">
            <a:extLst>
              <a:ext uri="{FF2B5EF4-FFF2-40B4-BE49-F238E27FC236}">
                <a16:creationId xmlns:a16="http://schemas.microsoft.com/office/drawing/2014/main" id="{7AD7FC73-286B-4411-CFA6-0EE249C3EA3D}"/>
              </a:ext>
            </a:extLst>
          </p:cNvPr>
          <p:cNvSpPr txBox="1"/>
          <p:nvPr/>
        </p:nvSpPr>
        <p:spPr>
          <a:xfrm>
            <a:off x="8479287" y="5711649"/>
            <a:ext cx="342246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Application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translation, waiver applications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055" name="Arrow: Right 1054">
            <a:extLst>
              <a:ext uri="{FF2B5EF4-FFF2-40B4-BE49-F238E27FC236}">
                <a16:creationId xmlns:a16="http://schemas.microsoft.com/office/drawing/2014/main" id="{9E2D6A06-7732-A141-AE72-AA2C2B767736}"/>
              </a:ext>
            </a:extLst>
          </p:cNvPr>
          <p:cNvSpPr/>
          <p:nvPr/>
        </p:nvSpPr>
        <p:spPr>
          <a:xfrm>
            <a:off x="11857958" y="3069900"/>
            <a:ext cx="3091890" cy="1325795"/>
          </a:xfrm>
          <a:prstGeom prst="rightArrow">
            <a:avLst/>
          </a:prstGeom>
          <a:solidFill>
            <a:schemeClr val="bg1">
              <a:lumMod val="10000"/>
            </a:schemeClr>
          </a:solidFill>
          <a:ln>
            <a:solidFill>
              <a:schemeClr val="bg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0" name="Title 1">
            <a:extLst>
              <a:ext uri="{FF2B5EF4-FFF2-40B4-BE49-F238E27FC236}">
                <a16:creationId xmlns:a16="http://schemas.microsoft.com/office/drawing/2014/main" id="{6434367A-5A46-A2FB-91D9-C1F1F071A9CA}"/>
              </a:ext>
            </a:extLst>
          </p:cNvPr>
          <p:cNvSpPr txBox="1">
            <a:spLocks/>
          </p:cNvSpPr>
          <p:nvPr/>
        </p:nvSpPr>
        <p:spPr>
          <a:xfrm>
            <a:off x="9974645" y="-2344652"/>
            <a:ext cx="6885676" cy="18574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Bookman Old Style" panose="02050604050505020204" pitchFamily="18" charset="0"/>
              </a:rPr>
              <a:t>Now For Our Phone Bank:</a:t>
            </a:r>
          </a:p>
        </p:txBody>
      </p:sp>
      <p:pic>
        <p:nvPicPr>
          <p:cNvPr id="5121" name="Picture 2">
            <a:extLst>
              <a:ext uri="{FF2B5EF4-FFF2-40B4-BE49-F238E27FC236}">
                <a16:creationId xmlns:a16="http://schemas.microsoft.com/office/drawing/2014/main" id="{796AF84E-57C0-B79D-0700-35AB2A28A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701" y="3216236"/>
            <a:ext cx="6272964" cy="103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63206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9" name="Group 1038">
            <a:extLst>
              <a:ext uri="{FF2B5EF4-FFF2-40B4-BE49-F238E27FC236}">
                <a16:creationId xmlns:a16="http://schemas.microsoft.com/office/drawing/2014/main" id="{1191EA96-F912-FB33-82F0-269F8167189C}"/>
              </a:ext>
            </a:extLst>
          </p:cNvPr>
          <p:cNvGrpSpPr/>
          <p:nvPr/>
        </p:nvGrpSpPr>
        <p:grpSpPr>
          <a:xfrm>
            <a:off x="-14170692" y="-3149913"/>
            <a:ext cx="3371981" cy="4124866"/>
            <a:chOff x="-1481387" y="-2818936"/>
            <a:chExt cx="3371981" cy="412486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07F098C-390A-1D37-C648-008610248133}"/>
                </a:ext>
              </a:extLst>
            </p:cNvPr>
            <p:cNvSpPr/>
            <p:nvPr/>
          </p:nvSpPr>
          <p:spPr>
            <a:xfrm rot="238559">
              <a:off x="-1101576" y="-1990659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AF7714B-17B6-F5DA-7A30-F1479356AE50}"/>
                </a:ext>
              </a:extLst>
            </p:cNvPr>
            <p:cNvSpPr/>
            <p:nvPr/>
          </p:nvSpPr>
          <p:spPr>
            <a:xfrm rot="238559">
              <a:off x="-689572" y="-1151160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E537280-B416-1954-EB14-84EFAC8EDE32}"/>
                </a:ext>
              </a:extLst>
            </p:cNvPr>
            <p:cNvSpPr/>
            <p:nvPr/>
          </p:nvSpPr>
          <p:spPr>
            <a:xfrm rot="238559">
              <a:off x="-1481387" y="-1110982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E3F1F4E-B2BD-783A-1EDC-DE373D7A13B1}"/>
                </a:ext>
              </a:extLst>
            </p:cNvPr>
            <p:cNvSpPr/>
            <p:nvPr/>
          </p:nvSpPr>
          <p:spPr>
            <a:xfrm rot="238559">
              <a:off x="-189451" y="-1966212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671D06E-EED2-D663-CC46-95D2A8D97CDF}"/>
                </a:ext>
              </a:extLst>
            </p:cNvPr>
            <p:cNvSpPr/>
            <p:nvPr/>
          </p:nvSpPr>
          <p:spPr>
            <a:xfrm rot="238559">
              <a:off x="-264934" y="-26801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6450DCC-7937-CC42-AF42-3CB63F7C1365}"/>
                </a:ext>
              </a:extLst>
            </p:cNvPr>
            <p:cNvSpPr/>
            <p:nvPr/>
          </p:nvSpPr>
          <p:spPr>
            <a:xfrm rot="238559">
              <a:off x="-1073457" y="-296401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962DEAB-B292-8D4F-2656-F5D569C881AF}"/>
                </a:ext>
              </a:extLst>
            </p:cNvPr>
            <p:cNvSpPr/>
            <p:nvPr/>
          </p:nvSpPr>
          <p:spPr>
            <a:xfrm rot="238559">
              <a:off x="722675" y="-190281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6920DA8-F3D9-36BD-85EE-9A25BAC43DBA}"/>
                </a:ext>
              </a:extLst>
            </p:cNvPr>
            <p:cNvSpPr/>
            <p:nvPr/>
          </p:nvSpPr>
          <p:spPr>
            <a:xfrm rot="238559">
              <a:off x="1141564" y="-1099995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D5DC0B2-47D4-CB48-9A0F-11236A57A0B6}"/>
                </a:ext>
              </a:extLst>
            </p:cNvPr>
            <p:cNvSpPr/>
            <p:nvPr/>
          </p:nvSpPr>
          <p:spPr>
            <a:xfrm rot="238559">
              <a:off x="642974" y="-189359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7A5BCD58-2315-A2E4-68EC-1F0CF5421DFA}"/>
                </a:ext>
              </a:extLst>
            </p:cNvPr>
            <p:cNvSpPr/>
            <p:nvPr/>
          </p:nvSpPr>
          <p:spPr>
            <a:xfrm rot="238559">
              <a:off x="194868" y="-1035361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AF037FB3-97F2-FCEA-EAB2-6B68EB56306C}"/>
                </a:ext>
              </a:extLst>
            </p:cNvPr>
            <p:cNvSpPr/>
            <p:nvPr/>
          </p:nvSpPr>
          <p:spPr>
            <a:xfrm rot="238559">
              <a:off x="-696231" y="527717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6" name="Oval 1025">
              <a:extLst>
                <a:ext uri="{FF2B5EF4-FFF2-40B4-BE49-F238E27FC236}">
                  <a16:creationId xmlns:a16="http://schemas.microsoft.com/office/drawing/2014/main" id="{7DC90C1D-EDD5-AB9B-0F45-D7038250B24A}"/>
                </a:ext>
              </a:extLst>
            </p:cNvPr>
            <p:cNvSpPr/>
            <p:nvPr/>
          </p:nvSpPr>
          <p:spPr>
            <a:xfrm rot="238559">
              <a:off x="111615" y="504417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10CDF100-D783-70E4-EECB-35C761FFEE64}"/>
                </a:ext>
              </a:extLst>
            </p:cNvPr>
            <p:cNvSpPr/>
            <p:nvPr/>
          </p:nvSpPr>
          <p:spPr>
            <a:xfrm rot="238559">
              <a:off x="-534576" y="-2818936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4" name="Oval 1033">
              <a:extLst>
                <a:ext uri="{FF2B5EF4-FFF2-40B4-BE49-F238E27FC236}">
                  <a16:creationId xmlns:a16="http://schemas.microsoft.com/office/drawing/2014/main" id="{D180AA8B-2B91-3189-91F2-C2AFB0E070A0}"/>
                </a:ext>
              </a:extLst>
            </p:cNvPr>
            <p:cNvSpPr/>
            <p:nvPr/>
          </p:nvSpPr>
          <p:spPr>
            <a:xfrm rot="238559">
              <a:off x="377548" y="-2787993"/>
              <a:ext cx="749030" cy="778213"/>
            </a:xfrm>
            <a:prstGeom prst="ellipse">
              <a:avLst/>
            </a:prstGeom>
            <a:solidFill>
              <a:schemeClr val="bg1">
                <a:lumMod val="10000"/>
              </a:schemeClr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38" name="Title 1">
            <a:extLst>
              <a:ext uri="{FF2B5EF4-FFF2-40B4-BE49-F238E27FC236}">
                <a16:creationId xmlns:a16="http://schemas.microsoft.com/office/drawing/2014/main" id="{C2D8AA76-D7BF-5EF5-52D8-63567E9AF4C7}"/>
              </a:ext>
            </a:extLst>
          </p:cNvPr>
          <p:cNvSpPr txBox="1">
            <a:spLocks/>
          </p:cNvSpPr>
          <p:nvPr/>
        </p:nvSpPr>
        <p:spPr>
          <a:xfrm>
            <a:off x="-10211524" y="-242779"/>
            <a:ext cx="6885676" cy="18574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Bookman Old Style" panose="02050604050505020204" pitchFamily="18" charset="0"/>
              </a:rPr>
              <a:t>The Rest of Our</a:t>
            </a:r>
          </a:p>
          <a:p>
            <a:r>
              <a:rPr lang="en-US" b="1" dirty="0">
                <a:latin typeface="Bookman Old Style" panose="02050604050505020204" pitchFamily="18" charset="0"/>
              </a:rPr>
              <a:t>ACDC Team</a:t>
            </a:r>
          </a:p>
        </p:txBody>
      </p:sp>
      <p:pic>
        <p:nvPicPr>
          <p:cNvPr id="5130" name="Picture 10">
            <a:extLst>
              <a:ext uri="{FF2B5EF4-FFF2-40B4-BE49-F238E27FC236}">
                <a16:creationId xmlns:a16="http://schemas.microsoft.com/office/drawing/2014/main" id="{82266FCF-A278-C057-FAEA-AED54954DD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6666" r="1167" b="16191"/>
          <a:stretch/>
        </p:blipFill>
        <p:spPr bwMode="auto">
          <a:xfrm>
            <a:off x="-11841999" y="1598578"/>
            <a:ext cx="2357120" cy="295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2" name="TextBox 1041">
            <a:extLst>
              <a:ext uri="{FF2B5EF4-FFF2-40B4-BE49-F238E27FC236}">
                <a16:creationId xmlns:a16="http://schemas.microsoft.com/office/drawing/2014/main" id="{F1EA6D38-6B74-7A75-B0FA-FC9CF216EC58}"/>
              </a:ext>
            </a:extLst>
          </p:cNvPr>
          <p:cNvSpPr txBox="1"/>
          <p:nvPr/>
        </p:nvSpPr>
        <p:spPr>
          <a:xfrm>
            <a:off x="-11796224" y="4780508"/>
            <a:ext cx="22807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EC7C4F"/>
                </a:solidFill>
                <a:effectLst/>
                <a:latin typeface="Libre Baskerville" panose="02000000000000000000" pitchFamily="2" charset="0"/>
              </a:rPr>
              <a:t>HAPI Clinic</a:t>
            </a:r>
            <a:endParaRPr lang="en-US" sz="2400" b="0" dirty="0">
              <a:effectLst/>
            </a:endParaRPr>
          </a:p>
          <a:p>
            <a:br>
              <a:rPr lang="en-US" sz="2400" dirty="0"/>
            </a:br>
            <a:endParaRPr lang="en-US" sz="2400" dirty="0"/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DECFF365-282C-8D52-57B8-EEB42C921179}"/>
              </a:ext>
            </a:extLst>
          </p:cNvPr>
          <p:cNvSpPr txBox="1"/>
          <p:nvPr/>
        </p:nvSpPr>
        <p:spPr>
          <a:xfrm>
            <a:off x="-12110313" y="5242173"/>
            <a:ext cx="290894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Health insurance, vaccine pop-ups, in language assistance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5132" name="Picture 12">
            <a:extLst>
              <a:ext uri="{FF2B5EF4-FFF2-40B4-BE49-F238E27FC236}">
                <a16:creationId xmlns:a16="http://schemas.microsoft.com/office/drawing/2014/main" id="{08A5254C-2E5B-1D85-7341-94C8504F0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01847" y="3536926"/>
            <a:ext cx="3540034" cy="2088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6" name="TextBox 1045">
            <a:extLst>
              <a:ext uri="{FF2B5EF4-FFF2-40B4-BE49-F238E27FC236}">
                <a16:creationId xmlns:a16="http://schemas.microsoft.com/office/drawing/2014/main" id="{24436B57-554F-7C7F-2EF9-8C4F1FFFB30C}"/>
              </a:ext>
            </a:extLst>
          </p:cNvPr>
          <p:cNvSpPr txBox="1"/>
          <p:nvPr/>
        </p:nvSpPr>
        <p:spPr>
          <a:xfrm>
            <a:off x="-8169843" y="2609275"/>
            <a:ext cx="314776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Tailored To Our Community’s Diet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A3B480F0-9C2F-831B-B863-E05147D21950}"/>
              </a:ext>
            </a:extLst>
          </p:cNvPr>
          <p:cNvSpPr txBox="1"/>
          <p:nvPr/>
        </p:nvSpPr>
        <p:spPr>
          <a:xfrm>
            <a:off x="-8260827" y="2064208"/>
            <a:ext cx="33297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EC7C4F"/>
                </a:solidFill>
                <a:effectLst/>
                <a:latin typeface="Libre Baskerville" panose="02000000000000000000" pitchFamily="2" charset="0"/>
              </a:rPr>
              <a:t>Food Distribution</a:t>
            </a:r>
            <a:endParaRPr lang="en-US" sz="2400" b="0" dirty="0">
              <a:effectLst/>
            </a:endParaRPr>
          </a:p>
          <a:p>
            <a:br>
              <a:rPr lang="en-US" sz="2400" dirty="0"/>
            </a:br>
            <a:endParaRPr lang="en-US" sz="2400" dirty="0"/>
          </a:p>
        </p:txBody>
      </p:sp>
      <p:pic>
        <p:nvPicPr>
          <p:cNvPr id="5134" name="Picture 14">
            <a:extLst>
              <a:ext uri="{FF2B5EF4-FFF2-40B4-BE49-F238E27FC236}">
                <a16:creationId xmlns:a16="http://schemas.microsoft.com/office/drawing/2014/main" id="{E555D21F-9B51-0979-A09F-F6AF52E9D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48199" y="1472442"/>
            <a:ext cx="2498831" cy="333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TextBox 1049">
            <a:extLst>
              <a:ext uri="{FF2B5EF4-FFF2-40B4-BE49-F238E27FC236}">
                <a16:creationId xmlns:a16="http://schemas.microsoft.com/office/drawing/2014/main" id="{69A9DE91-1DC2-1CC6-BC7D-246A5B218F29}"/>
              </a:ext>
            </a:extLst>
          </p:cNvPr>
          <p:cNvSpPr txBox="1"/>
          <p:nvPr/>
        </p:nvSpPr>
        <p:spPr>
          <a:xfrm>
            <a:off x="-4428201" y="4914413"/>
            <a:ext cx="38588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EC7C4F"/>
                </a:solidFill>
                <a:effectLst/>
                <a:latin typeface="Libre Baskerville" panose="02000000000000000000" pitchFamily="2" charset="0"/>
              </a:rPr>
              <a:t>Citizenship Assistance</a:t>
            </a:r>
            <a:endParaRPr lang="en-US" sz="2400" b="0" dirty="0">
              <a:effectLst/>
            </a:endParaRPr>
          </a:p>
          <a:p>
            <a:br>
              <a:rPr lang="en-US" sz="2400" dirty="0"/>
            </a:br>
            <a:endParaRPr lang="en-US" sz="2400" dirty="0"/>
          </a:p>
        </p:txBody>
      </p:sp>
      <p:sp>
        <p:nvSpPr>
          <p:cNvPr id="1052" name="TextBox 1051">
            <a:extLst>
              <a:ext uri="{FF2B5EF4-FFF2-40B4-BE49-F238E27FC236}">
                <a16:creationId xmlns:a16="http://schemas.microsoft.com/office/drawing/2014/main" id="{7AD7FC73-286B-4411-CFA6-0EE249C3EA3D}"/>
              </a:ext>
            </a:extLst>
          </p:cNvPr>
          <p:cNvSpPr txBox="1"/>
          <p:nvPr/>
        </p:nvSpPr>
        <p:spPr>
          <a:xfrm>
            <a:off x="-4210018" y="5380672"/>
            <a:ext cx="342246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Application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522F1C"/>
                </a:solidFill>
                <a:effectLst/>
                <a:latin typeface="Libre Baskerville" panose="02000000000000000000" pitchFamily="2" charset="0"/>
              </a:rPr>
              <a:t>translation, waiver applications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054" name="Arrow: Right 1053">
            <a:extLst>
              <a:ext uri="{FF2B5EF4-FFF2-40B4-BE49-F238E27FC236}">
                <a16:creationId xmlns:a16="http://schemas.microsoft.com/office/drawing/2014/main" id="{D2D4AD32-49BE-EFCC-159A-32A7BF137B7E}"/>
              </a:ext>
            </a:extLst>
          </p:cNvPr>
          <p:cNvSpPr/>
          <p:nvPr/>
        </p:nvSpPr>
        <p:spPr>
          <a:xfrm>
            <a:off x="-878079" y="2845360"/>
            <a:ext cx="3091890" cy="1325795"/>
          </a:xfrm>
          <a:prstGeom prst="rightArrow">
            <a:avLst/>
          </a:prstGeom>
          <a:solidFill>
            <a:schemeClr val="bg1">
              <a:lumMod val="10000"/>
            </a:schemeClr>
          </a:solidFill>
          <a:ln>
            <a:solidFill>
              <a:schemeClr val="bg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2ACED81F-4AD5-1ADA-51D2-49793E6BC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518" y="2912439"/>
            <a:ext cx="6272964" cy="103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7A7A42A-91A0-DDCE-D25C-00D4A6D54DB7}"/>
              </a:ext>
            </a:extLst>
          </p:cNvPr>
          <p:cNvSpPr txBox="1">
            <a:spLocks/>
          </p:cNvSpPr>
          <p:nvPr/>
        </p:nvSpPr>
        <p:spPr>
          <a:xfrm>
            <a:off x="2653162" y="395204"/>
            <a:ext cx="6885676" cy="18574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Bookman Old Style" panose="02050604050505020204" pitchFamily="18" charset="0"/>
              </a:rPr>
              <a:t>Now For Our Phone Bank: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898507-86F5-CE96-093E-F5D2D0B52FF2}"/>
              </a:ext>
            </a:extLst>
          </p:cNvPr>
          <p:cNvSpPr/>
          <p:nvPr/>
        </p:nvSpPr>
        <p:spPr>
          <a:xfrm>
            <a:off x="-4931097" y="7891321"/>
            <a:ext cx="8197516" cy="624622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4E4D54-E24E-879B-F296-35C0B297AA1C}"/>
              </a:ext>
            </a:extLst>
          </p:cNvPr>
          <p:cNvSpPr/>
          <p:nvPr/>
        </p:nvSpPr>
        <p:spPr>
          <a:xfrm>
            <a:off x="12192000" y="7319498"/>
            <a:ext cx="8197516" cy="624622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 err="1">
                <a:latin typeface="Bookman Old Style" panose="02050604050505020204" pitchFamily="18" charset="0"/>
              </a:rPr>
              <a:t>Wifi</a:t>
            </a:r>
            <a:r>
              <a:rPr lang="en-US" sz="5400" b="1" dirty="0">
                <a:latin typeface="Bookman Old Style" panose="02050604050505020204" pitchFamily="18" charset="0"/>
              </a:rPr>
              <a:t>: </a:t>
            </a:r>
            <a:r>
              <a:rPr lang="en-US" sz="5400" dirty="0">
                <a:latin typeface="Bookman Old Style" panose="02050604050505020204" pitchFamily="18" charset="0"/>
              </a:rPr>
              <a:t>ACDC – Guest</a:t>
            </a:r>
          </a:p>
          <a:p>
            <a:pPr algn="ctr"/>
            <a:r>
              <a:rPr lang="en-US" sz="5400" b="1" dirty="0">
                <a:latin typeface="Bookman Old Style" panose="02050604050505020204" pitchFamily="18" charset="0"/>
              </a:rPr>
              <a:t>Password: </a:t>
            </a:r>
            <a:r>
              <a:rPr lang="en-US" sz="5400" dirty="0" err="1">
                <a:latin typeface="Bookman Old Style" panose="02050604050505020204" pitchFamily="18" charset="0"/>
              </a:rPr>
              <a:t>welcomeACDC</a:t>
            </a:r>
            <a:endParaRPr lang="en-US" sz="5400" dirty="0">
              <a:latin typeface="Bookman Old Style" panose="02050604050505020204" pitchFamily="18" charset="0"/>
            </a:endParaRPr>
          </a:p>
          <a:p>
            <a:pPr algn="ctr"/>
            <a:endParaRPr lang="en-US" sz="5400" b="1" dirty="0">
              <a:latin typeface="Bookman Old Style" panose="02050604050505020204" pitchFamily="18" charset="0"/>
            </a:endParaRPr>
          </a:p>
          <a:p>
            <a:pPr algn="ctr"/>
            <a:r>
              <a:rPr lang="en-US" sz="5400" b="1" dirty="0">
                <a:latin typeface="Bookman Old Style" panose="02050604050505020204" pitchFamily="18" charset="0"/>
              </a:rPr>
              <a:t>Website:</a:t>
            </a:r>
          </a:p>
          <a:p>
            <a:pPr algn="ctr"/>
            <a:r>
              <a:rPr lang="en-US" sz="5400" dirty="0">
                <a:latin typeface="Bookman Old Style" panose="02050604050505020204" pitchFamily="18" charset="0"/>
              </a:rPr>
              <a:t>thrutalk.io/caller/login/</a:t>
            </a:r>
            <a:r>
              <a:rPr lang="en-US" sz="5400" dirty="0" err="1">
                <a:latin typeface="Bookman Old Style" panose="02050604050505020204" pitchFamily="18" charset="0"/>
              </a:rPr>
              <a:t>ssvnv</a:t>
            </a:r>
            <a:endParaRPr lang="en-US" sz="54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69353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Arrow: Right 1053">
            <a:extLst>
              <a:ext uri="{FF2B5EF4-FFF2-40B4-BE49-F238E27FC236}">
                <a16:creationId xmlns:a16="http://schemas.microsoft.com/office/drawing/2014/main" id="{D2D4AD32-49BE-EFCC-159A-32A7BF137B7E}"/>
              </a:ext>
            </a:extLst>
          </p:cNvPr>
          <p:cNvSpPr/>
          <p:nvPr/>
        </p:nvSpPr>
        <p:spPr>
          <a:xfrm>
            <a:off x="-990374" y="-2418826"/>
            <a:ext cx="3091890" cy="1325795"/>
          </a:xfrm>
          <a:prstGeom prst="rightArrow">
            <a:avLst/>
          </a:prstGeom>
          <a:solidFill>
            <a:schemeClr val="bg1">
              <a:lumMod val="10000"/>
            </a:schemeClr>
          </a:solidFill>
          <a:ln>
            <a:solidFill>
              <a:schemeClr val="bg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2ACED81F-4AD5-1ADA-51D2-49793E6BC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7223" y="-2351747"/>
            <a:ext cx="6272964" cy="103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7A7A42A-91A0-DDCE-D25C-00D4A6D54DB7}"/>
              </a:ext>
            </a:extLst>
          </p:cNvPr>
          <p:cNvSpPr txBox="1">
            <a:spLocks/>
          </p:cNvSpPr>
          <p:nvPr/>
        </p:nvSpPr>
        <p:spPr>
          <a:xfrm>
            <a:off x="2540867" y="-4868982"/>
            <a:ext cx="6885676" cy="18574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Bookman Old Style" panose="02050604050505020204" pitchFamily="18" charset="0"/>
              </a:rPr>
              <a:t>Now For Our Phone Bank: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898507-86F5-CE96-093E-F5D2D0B52FF2}"/>
              </a:ext>
            </a:extLst>
          </p:cNvPr>
          <p:cNvSpPr/>
          <p:nvPr/>
        </p:nvSpPr>
        <p:spPr>
          <a:xfrm>
            <a:off x="1812757" y="469984"/>
            <a:ext cx="8197516" cy="624622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9C0904-7A8E-F63B-C912-420F922DFAFE}"/>
              </a:ext>
            </a:extLst>
          </p:cNvPr>
          <p:cNvSpPr/>
          <p:nvPr/>
        </p:nvSpPr>
        <p:spPr>
          <a:xfrm>
            <a:off x="2101516" y="305886"/>
            <a:ext cx="8197516" cy="624622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 err="1">
                <a:solidFill>
                  <a:srgbClr val="FFFFFF"/>
                </a:solidFill>
                <a:latin typeface="Bookman Old Style" panose="02050604050505020204" pitchFamily="18" charset="0"/>
              </a:rPr>
              <a:t>Wifi</a:t>
            </a:r>
            <a:r>
              <a:rPr lang="en-US" sz="5400" b="1" dirty="0">
                <a:solidFill>
                  <a:srgbClr val="FFFFFF"/>
                </a:solidFill>
                <a:latin typeface="Bookman Old Style" panose="02050604050505020204" pitchFamily="18" charset="0"/>
              </a:rPr>
              <a:t>: </a:t>
            </a:r>
            <a:r>
              <a:rPr lang="en-US" sz="5400" dirty="0">
                <a:solidFill>
                  <a:srgbClr val="FFFFFF"/>
                </a:solidFill>
                <a:latin typeface="Bookman Old Style" panose="02050604050505020204" pitchFamily="18" charset="0"/>
              </a:rPr>
              <a:t>ACDC – Guest</a:t>
            </a:r>
          </a:p>
          <a:p>
            <a:pPr algn="ctr"/>
            <a:r>
              <a:rPr lang="en-US" sz="5400" b="1" dirty="0">
                <a:solidFill>
                  <a:srgbClr val="FFFFFF"/>
                </a:solidFill>
                <a:latin typeface="Bookman Old Style" panose="02050604050505020204" pitchFamily="18" charset="0"/>
              </a:rPr>
              <a:t>Password: </a:t>
            </a:r>
            <a:r>
              <a:rPr lang="en-US" sz="5400" dirty="0" err="1">
                <a:solidFill>
                  <a:srgbClr val="FFFFFF"/>
                </a:solidFill>
                <a:latin typeface="Bookman Old Style" panose="02050604050505020204" pitchFamily="18" charset="0"/>
              </a:rPr>
              <a:t>welcomeACDC</a:t>
            </a:r>
            <a:endParaRPr lang="en-US" sz="5400" dirty="0">
              <a:solidFill>
                <a:srgbClr val="FFFFFF"/>
              </a:solidFill>
              <a:latin typeface="Bookman Old Style" panose="02050604050505020204" pitchFamily="18" charset="0"/>
            </a:endParaRPr>
          </a:p>
          <a:p>
            <a:pPr algn="ctr"/>
            <a:endParaRPr lang="en-US" sz="5400" b="1" dirty="0">
              <a:solidFill>
                <a:srgbClr val="FFFFFF"/>
              </a:solidFill>
              <a:latin typeface="Bookman Old Style" panose="02050604050505020204" pitchFamily="18" charset="0"/>
            </a:endParaRPr>
          </a:p>
          <a:p>
            <a:pPr algn="ctr"/>
            <a:r>
              <a:rPr lang="en-US" sz="5400" b="1" dirty="0">
                <a:solidFill>
                  <a:srgbClr val="FFFFFF"/>
                </a:solidFill>
                <a:latin typeface="Bookman Old Style" panose="02050604050505020204" pitchFamily="18" charset="0"/>
              </a:rPr>
              <a:t>Website:</a:t>
            </a:r>
          </a:p>
          <a:p>
            <a:pPr algn="ctr"/>
            <a:r>
              <a:rPr lang="en-US" sz="5400" dirty="0">
                <a:solidFill>
                  <a:srgbClr val="FFFFFF"/>
                </a:solidFill>
                <a:latin typeface="Bookman Old Style" panose="02050604050505020204" pitchFamily="18" charset="0"/>
              </a:rPr>
              <a:t>thrutalk.io/caller/login/</a:t>
            </a:r>
            <a:r>
              <a:rPr lang="en-US" sz="5400" dirty="0" err="1">
                <a:solidFill>
                  <a:srgbClr val="FFFFFF"/>
                </a:solidFill>
                <a:latin typeface="Bookman Old Style" panose="02050604050505020204" pitchFamily="18" charset="0"/>
              </a:rPr>
              <a:t>ssvnv</a:t>
            </a:r>
            <a:endParaRPr lang="en-US" sz="5400" dirty="0">
              <a:solidFill>
                <a:srgbClr val="FFFFFF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399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0">
      <a:dk1>
        <a:srgbClr val="663300"/>
      </a:dk1>
      <a:lt1>
        <a:srgbClr val="FFE8D1"/>
      </a:lt1>
      <a:dk2>
        <a:srgbClr val="996633"/>
      </a:dk2>
      <a:lt2>
        <a:srgbClr val="E87400"/>
      </a:lt2>
      <a:accent1>
        <a:srgbClr val="FF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204</TotalTime>
  <Words>335</Words>
  <Application>Microsoft Office PowerPoint</Application>
  <PresentationFormat>Widescreen</PresentationFormat>
  <Paragraphs>89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Bookman Old Style</vt:lpstr>
      <vt:lpstr>Calibri</vt:lpstr>
      <vt:lpstr>Calibri Light</vt:lpstr>
      <vt:lpstr>Libre Baskerville</vt:lpstr>
      <vt:lpstr>Montserrat</vt:lpstr>
      <vt:lpstr>Office Theme</vt:lpstr>
      <vt:lpstr>Boba Phone Bank</vt:lpstr>
      <vt:lpstr>Boba Phone Bank</vt:lpstr>
      <vt:lpstr>Boba Phone Bank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Boba Phone Bank</dc:title>
  <dc:creator>Audrey</dc:creator>
  <cp:lastModifiedBy>Audrey</cp:lastModifiedBy>
  <cp:revision>2</cp:revision>
  <dcterms:created xsi:type="dcterms:W3CDTF">2022-11-17T21:40:33Z</dcterms:created>
  <dcterms:modified xsi:type="dcterms:W3CDTF">2022-11-18T01:05:09Z</dcterms:modified>
</cp:coreProperties>
</file>

<file path=docProps/thumbnail.jpeg>
</file>